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pptx" ContentType="application/vnd.openxmlformats-officedocument.presentationml.presentation"/>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7" r:id="rId2"/>
    <p:sldId id="258" r:id="rId3"/>
    <p:sldId id="259" r:id="rId4"/>
    <p:sldId id="260" r:id="rId5"/>
    <p:sldId id="261" r:id="rId6"/>
    <p:sldId id="262" r:id="rId7"/>
    <p:sldId id="292" r:id="rId8"/>
    <p:sldId id="268" r:id="rId9"/>
    <p:sldId id="269" r:id="rId10"/>
    <p:sldId id="275" r:id="rId11"/>
    <p:sldId id="289" r:id="rId12"/>
    <p:sldId id="290" r:id="rId13"/>
    <p:sldId id="277" r:id="rId14"/>
    <p:sldId id="278" r:id="rId15"/>
    <p:sldId id="297" r:id="rId16"/>
    <p:sldId id="298" r:id="rId17"/>
    <p:sldId id="299" r:id="rId18"/>
    <p:sldId id="279" r:id="rId19"/>
    <p:sldId id="280" r:id="rId20"/>
    <p:sldId id="281" r:id="rId21"/>
    <p:sldId id="293" r:id="rId22"/>
    <p:sldId id="294" r:id="rId23"/>
    <p:sldId id="295" r:id="rId24"/>
    <p:sldId id="296" r:id="rId25"/>
    <p:sldId id="282" r:id="rId26"/>
    <p:sldId id="283" r:id="rId27"/>
    <p:sldId id="287" r:id="rId28"/>
    <p:sldId id="288" r:id="rId29"/>
    <p:sldId id="291" r:id="rId3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sorterViewPr>
    <p:cViewPr varScale="1">
      <p:scale>
        <a:sx n="100" d="100"/>
        <a:sy n="100" d="100"/>
      </p:scale>
      <p:origin x="0" y="-936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O:\COMMERCIALE\2_PRESENTAZIONI\Grafici\GRAFICI_foglio%20generale.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O:\COMMERCIALE\2_PRESENTAZIONI\Grafici\GRAFICI_foglio%20general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34"/>
    </mc:Choice>
    <mc:Fallback>
      <c:style val="34"/>
    </mc:Fallback>
  </mc:AlternateContent>
  <c:chart>
    <c:title>
      <c:tx>
        <c:rich>
          <a:bodyPr/>
          <a:lstStyle/>
          <a:p>
            <a:pPr>
              <a:defRPr sz="1600"/>
            </a:pPr>
            <a:r>
              <a:rPr lang="it-IT" sz="1600" dirty="0"/>
              <a:t>Patrimonio </a:t>
            </a:r>
            <a:r>
              <a:rPr lang="it-IT" sz="1600" dirty="0" smtClean="0"/>
              <a:t>Gestito (mln</a:t>
            </a:r>
            <a:r>
              <a:rPr lang="it-IT" sz="1600" baseline="0" dirty="0" smtClean="0"/>
              <a:t> €)</a:t>
            </a:r>
            <a:endParaRPr lang="it-IT" sz="1600" dirty="0"/>
          </a:p>
        </c:rich>
      </c:tx>
      <c:layout>
        <c:manualLayout>
          <c:xMode val="edge"/>
          <c:yMode val="edge"/>
          <c:x val="0.21120936568348733"/>
          <c:y val="1.4464857230720175E-2"/>
        </c:manualLayout>
      </c:layout>
      <c:overlay val="0"/>
    </c:title>
    <c:autoTitleDeleted val="0"/>
    <c:plotArea>
      <c:layout>
        <c:manualLayout>
          <c:layoutTarget val="inner"/>
          <c:xMode val="edge"/>
          <c:yMode val="edge"/>
          <c:x val="0.10271057026962545"/>
          <c:y val="0.14718744203460504"/>
          <c:w val="0.89877492330964792"/>
          <c:h val="0.65612925658504051"/>
        </c:manualLayout>
      </c:layout>
      <c:barChart>
        <c:barDir val="col"/>
        <c:grouping val="clustered"/>
        <c:varyColors val="0"/>
        <c:ser>
          <c:idx val="1"/>
          <c:order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noFill/>
              <a:prstDash val="solid"/>
            </a:ln>
            <a:effectLst>
              <a:outerShdw blurRad="40000" dist="23000" dir="5400000" rotWithShape="0">
                <a:srgbClr val="000000">
                  <a:alpha val="35000"/>
                </a:srgbClr>
              </a:outerShdw>
            </a:effectLst>
          </c:spPr>
          <c:invertIfNegative val="0"/>
          <c:dLbls>
            <c:dLbl>
              <c:idx val="0"/>
              <c:layout>
                <c:manualLayout>
                  <c:x val="1.1675423234092345E-2"/>
                  <c:y val="-2.133361329833771E-2"/>
                </c:manualLayout>
              </c:layout>
              <c:showLegendKey val="0"/>
              <c:showVal val="1"/>
              <c:showCatName val="0"/>
              <c:showSerName val="0"/>
              <c:showPercent val="0"/>
              <c:showBubbleSize val="0"/>
              <c:extLst>
                <c:ext xmlns:c15="http://schemas.microsoft.com/office/drawing/2012/chart" uri="{CE6537A1-D6FC-4f65-9D91-7224C49458BB}"/>
              </c:extLst>
            </c:dLbl>
            <c:dLbl>
              <c:idx val="1"/>
              <c:delete val="1"/>
              <c:extLst>
                <c:ext xmlns:c15="http://schemas.microsoft.com/office/drawing/2012/chart" uri="{CE6537A1-D6FC-4f65-9D91-7224C49458BB}"/>
              </c:extLst>
            </c:dLbl>
            <c:dLbl>
              <c:idx val="2"/>
              <c:delete val="1"/>
              <c:extLst>
                <c:ext xmlns:c15="http://schemas.microsoft.com/office/drawing/2012/chart" uri="{CE6537A1-D6FC-4f65-9D91-7224C49458BB}"/>
              </c:extLst>
            </c:dLbl>
            <c:dLbl>
              <c:idx val="3"/>
              <c:delete val="1"/>
              <c:extLst>
                <c:ext xmlns:c15="http://schemas.microsoft.com/office/drawing/2012/chart" uri="{CE6537A1-D6FC-4f65-9D91-7224C49458BB}"/>
              </c:extLst>
            </c:dLbl>
            <c:dLbl>
              <c:idx val="4"/>
              <c:delete val="1"/>
              <c:extLst>
                <c:ext xmlns:c15="http://schemas.microsoft.com/office/drawing/2012/chart" uri="{CE6537A1-D6FC-4f65-9D91-7224C49458BB}"/>
              </c:extLst>
            </c:dLbl>
            <c:dLbl>
              <c:idx val="5"/>
              <c:delete val="1"/>
              <c:extLst>
                <c:ext xmlns:c15="http://schemas.microsoft.com/office/drawing/2012/chart" uri="{CE6537A1-D6FC-4f65-9D91-7224C49458BB}"/>
              </c:extLst>
            </c:dLbl>
            <c:dLbl>
              <c:idx val="6"/>
              <c:delete val="1"/>
              <c:extLst>
                <c:ext xmlns:c15="http://schemas.microsoft.com/office/drawing/2012/chart" uri="{CE6537A1-D6FC-4f65-9D91-7224C49458BB}"/>
              </c:extLst>
            </c:dLbl>
            <c:dLbl>
              <c:idx val="7"/>
              <c:layout>
                <c:manualLayout>
                  <c:x val="4.6701692936369308E-3"/>
                  <c:y val="-2.1333333333333392E-2"/>
                </c:manualLayout>
              </c:layout>
              <c:showLegendKey val="0"/>
              <c:showVal val="1"/>
              <c:showCatName val="0"/>
              <c:showSerName val="0"/>
              <c:showPercent val="0"/>
              <c:showBubbleSize val="0"/>
              <c:extLst>
                <c:ext xmlns:c15="http://schemas.microsoft.com/office/drawing/2012/chart" uri="{CE6537A1-D6FC-4f65-9D91-7224C49458BB}"/>
              </c:extLst>
            </c:dLbl>
            <c:dLbl>
              <c:idx val="8"/>
              <c:layout>
                <c:manualLayout>
                  <c:x val="7.6923076923077014E-3"/>
                  <c:y val="-1.9323975807371923E-2"/>
                </c:manualLayout>
              </c:layout>
              <c:showLegendKey val="0"/>
              <c:showVal val="1"/>
              <c:showCatName val="0"/>
              <c:showSerName val="0"/>
              <c:showPercent val="0"/>
              <c:showBubbleSize val="0"/>
              <c:extLst>
                <c:ext xmlns:c15="http://schemas.microsoft.com/office/drawing/2012/chart" uri="{CE6537A1-D6FC-4f65-9D91-7224C49458BB}"/>
              </c:extLst>
            </c:dLbl>
            <c:dLbl>
              <c:idx val="9"/>
              <c:layout>
                <c:manualLayout>
                  <c:x val="8.7892423776187324E-3"/>
                  <c:y val="-2.3250804613594071E-2"/>
                </c:manualLayout>
              </c:layout>
              <c:showLegendKey val="0"/>
              <c:showVal val="1"/>
              <c:showCatName val="0"/>
              <c:showSerName val="0"/>
              <c:showPercent val="0"/>
              <c:showBubbleSize val="0"/>
              <c:extLst>
                <c:ext xmlns:c15="http://schemas.microsoft.com/office/drawing/2012/chart" uri="{CE6537A1-D6FC-4f65-9D91-7224C49458BB}"/>
              </c:extLst>
            </c:dLbl>
            <c:spPr>
              <a:solidFill>
                <a:schemeClr val="accent1">
                  <a:lumMod val="20000"/>
                  <a:lumOff val="80000"/>
                </a:schemeClr>
              </a:solidFill>
              <a:ln>
                <a:noFill/>
              </a:ln>
            </c:spPr>
            <c:txPr>
              <a:bodyPr rot="300000"/>
              <a:lstStyle/>
              <a:p>
                <a:pPr>
                  <a:defRPr sz="1400" b="1"/>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'AUM1'!$M$8:$M$15</c:f>
              <c:strCache>
                <c:ptCount val="8"/>
                <c:pt idx="0">
                  <c:v>2008</c:v>
                </c:pt>
                <c:pt idx="1">
                  <c:v>2009</c:v>
                </c:pt>
                <c:pt idx="2">
                  <c:v>2010</c:v>
                </c:pt>
                <c:pt idx="3">
                  <c:v>2011</c:v>
                </c:pt>
                <c:pt idx="4">
                  <c:v>2012</c:v>
                </c:pt>
                <c:pt idx="5">
                  <c:v>2013</c:v>
                </c:pt>
                <c:pt idx="6">
                  <c:v>2014</c:v>
                </c:pt>
                <c:pt idx="7">
                  <c:v>Feb-15</c:v>
                </c:pt>
              </c:strCache>
            </c:strRef>
          </c:cat>
          <c:val>
            <c:numRef>
              <c:f>'AUM1'!$N$8:$N$15</c:f>
              <c:numCache>
                <c:formatCode>#,##0</c:formatCode>
                <c:ptCount val="8"/>
                <c:pt idx="0">
                  <c:v>230</c:v>
                </c:pt>
                <c:pt idx="1">
                  <c:v>318</c:v>
                </c:pt>
                <c:pt idx="2">
                  <c:v>442</c:v>
                </c:pt>
                <c:pt idx="3">
                  <c:v>439</c:v>
                </c:pt>
                <c:pt idx="4" formatCode="0">
                  <c:v>504</c:v>
                </c:pt>
                <c:pt idx="5">
                  <c:v>783.31</c:v>
                </c:pt>
                <c:pt idx="6">
                  <c:v>1333</c:v>
                </c:pt>
                <c:pt idx="7">
                  <c:v>1627.1037760800002</c:v>
                </c:pt>
              </c:numCache>
            </c:numRef>
          </c:val>
        </c:ser>
        <c:dLbls>
          <c:showLegendKey val="0"/>
          <c:showVal val="0"/>
          <c:showCatName val="0"/>
          <c:showSerName val="0"/>
          <c:showPercent val="0"/>
          <c:showBubbleSize val="0"/>
        </c:dLbls>
        <c:gapWidth val="150"/>
        <c:axId val="180776256"/>
        <c:axId val="180776816"/>
      </c:barChart>
      <c:catAx>
        <c:axId val="180776256"/>
        <c:scaling>
          <c:orientation val="minMax"/>
        </c:scaling>
        <c:delete val="0"/>
        <c:axPos val="b"/>
        <c:numFmt formatCode="0" sourceLinked="0"/>
        <c:majorTickMark val="out"/>
        <c:minorTickMark val="none"/>
        <c:tickLblPos val="nextTo"/>
        <c:txPr>
          <a:bodyPr rot="0" vert="horz"/>
          <a:lstStyle/>
          <a:p>
            <a:pPr>
              <a:defRPr sz="1100"/>
            </a:pPr>
            <a:endParaRPr lang="it-IT"/>
          </a:p>
        </c:txPr>
        <c:crossAx val="180776816"/>
        <c:crosses val="autoZero"/>
        <c:auto val="1"/>
        <c:lblAlgn val="ctr"/>
        <c:lblOffset val="100"/>
        <c:noMultiLvlLbl val="0"/>
      </c:catAx>
      <c:valAx>
        <c:axId val="180776816"/>
        <c:scaling>
          <c:orientation val="minMax"/>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 sourceLinked="1"/>
        <c:majorTickMark val="out"/>
        <c:minorTickMark val="none"/>
        <c:tickLblPos val="nextTo"/>
        <c:txPr>
          <a:bodyPr rot="0" vert="horz"/>
          <a:lstStyle/>
          <a:p>
            <a:pPr>
              <a:defRPr sz="1200"/>
            </a:pPr>
            <a:endParaRPr lang="it-IT"/>
          </a:p>
        </c:txPr>
        <c:crossAx val="180776256"/>
        <c:crosses val="autoZero"/>
        <c:crossBetween val="between"/>
        <c:majorUnit val="200"/>
      </c:valAx>
      <c:spPr>
        <a:noFill/>
      </c:spPr>
    </c:plotArea>
    <c:plotVisOnly val="1"/>
    <c:dispBlanksAs val="gap"/>
    <c:showDLblsOverMax val="0"/>
  </c:chart>
  <c:spPr>
    <a:noFill/>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34"/>
    </mc:Choice>
    <mc:Fallback>
      <c:style val="34"/>
    </mc:Fallback>
  </mc:AlternateContent>
  <c:chart>
    <c:title>
      <c:tx>
        <c:rich>
          <a:bodyPr/>
          <a:lstStyle/>
          <a:p>
            <a:pPr>
              <a:defRPr sz="1600"/>
            </a:pPr>
            <a:r>
              <a:rPr lang="en-US" sz="1600"/>
              <a:t>Clienti</a:t>
            </a:r>
          </a:p>
        </c:rich>
      </c:tx>
      <c:layout>
        <c:manualLayout>
          <c:xMode val="edge"/>
          <c:yMode val="edge"/>
          <c:x val="0.40655916994343738"/>
          <c:y val="0"/>
        </c:manualLayout>
      </c:layout>
      <c:overlay val="0"/>
    </c:title>
    <c:autoTitleDeleted val="0"/>
    <c:plotArea>
      <c:layout>
        <c:manualLayout>
          <c:layoutTarget val="inner"/>
          <c:xMode val="edge"/>
          <c:yMode val="edge"/>
          <c:x val="0.15129332297150017"/>
          <c:y val="0.11813171898884227"/>
          <c:w val="0.87874759405074365"/>
          <c:h val="0.68492644864999963"/>
        </c:manualLayout>
      </c:layout>
      <c:barChart>
        <c:barDir val="col"/>
        <c:grouping val="clustered"/>
        <c:varyColors val="0"/>
        <c:ser>
          <c:idx val="0"/>
          <c:order val="0"/>
          <c:spPr>
            <a:solidFill>
              <a:srgbClr val="FECB00"/>
            </a:solidFill>
            <a:ln>
              <a:noFill/>
            </a:ln>
          </c:spPr>
          <c:invertIfNegative val="0"/>
          <c:dLbls>
            <c:dLbl>
              <c:idx val="0"/>
              <c:layout>
                <c:manualLayout>
                  <c:x val="1.3916063945409582E-2"/>
                  <c:y val="-4.1514215171853094E-2"/>
                </c:manualLayout>
              </c:layout>
              <c:showLegendKey val="0"/>
              <c:showVal val="1"/>
              <c:showCatName val="0"/>
              <c:showSerName val="0"/>
              <c:showPercent val="0"/>
              <c:showBubbleSize val="0"/>
              <c:extLst>
                <c:ext xmlns:c15="http://schemas.microsoft.com/office/drawing/2012/chart" uri="{CE6537A1-D6FC-4f65-9D91-7224C49458BB}"/>
              </c:extLst>
            </c:dLbl>
            <c:dLbl>
              <c:idx val="1"/>
              <c:delete val="1"/>
              <c:extLst>
                <c:ext xmlns:c15="http://schemas.microsoft.com/office/drawing/2012/chart" uri="{CE6537A1-D6FC-4f65-9D91-7224C49458BB}"/>
              </c:extLst>
            </c:dLbl>
            <c:dLbl>
              <c:idx val="2"/>
              <c:delete val="1"/>
              <c:extLst>
                <c:ext xmlns:c15="http://schemas.microsoft.com/office/drawing/2012/chart" uri="{CE6537A1-D6FC-4f65-9D91-7224C49458BB}"/>
              </c:extLst>
            </c:dLbl>
            <c:dLbl>
              <c:idx val="3"/>
              <c:delete val="1"/>
              <c:extLst>
                <c:ext xmlns:c15="http://schemas.microsoft.com/office/drawing/2012/chart" uri="{CE6537A1-D6FC-4f65-9D91-7224C49458BB}"/>
              </c:extLst>
            </c:dLbl>
            <c:dLbl>
              <c:idx val="4"/>
              <c:delete val="1"/>
              <c:extLst>
                <c:ext xmlns:c15="http://schemas.microsoft.com/office/drawing/2012/chart" uri="{CE6537A1-D6FC-4f65-9D91-7224C49458BB}"/>
              </c:extLst>
            </c:dLbl>
            <c:dLbl>
              <c:idx val="5"/>
              <c:delete val="1"/>
              <c:extLst>
                <c:ext xmlns:c15="http://schemas.microsoft.com/office/drawing/2012/chart" uri="{CE6537A1-D6FC-4f65-9D91-7224C49458BB}"/>
              </c:extLst>
            </c:dLbl>
            <c:dLbl>
              <c:idx val="6"/>
              <c:delete val="1"/>
              <c:extLst>
                <c:ext xmlns:c15="http://schemas.microsoft.com/office/drawing/2012/chart" uri="{CE6537A1-D6FC-4f65-9D91-7224C49458BB}"/>
              </c:extLst>
            </c:dLbl>
            <c:dLbl>
              <c:idx val="7"/>
              <c:layout>
                <c:manualLayout>
                  <c:x val="-2.5190928343648601E-7"/>
                  <c:y val="-1.9306187840289684E-2"/>
                </c:manualLayout>
              </c:layout>
              <c:showLegendKey val="0"/>
              <c:showVal val="1"/>
              <c:showCatName val="0"/>
              <c:showSerName val="0"/>
              <c:showPercent val="0"/>
              <c:showBubbleSize val="0"/>
              <c:extLst>
                <c:ext xmlns:c15="http://schemas.microsoft.com/office/drawing/2012/chart" uri="{CE6537A1-D6FC-4f65-9D91-7224C49458BB}"/>
              </c:extLst>
            </c:dLbl>
            <c:dLbl>
              <c:idx val="8"/>
              <c:layout>
                <c:manualLayout>
                  <c:x val="1.5594541910331383E-2"/>
                  <c:y val="0.10198270541961357"/>
                </c:manualLayout>
              </c:layout>
              <c:showLegendKey val="0"/>
              <c:showVal val="1"/>
              <c:showCatName val="0"/>
              <c:showSerName val="0"/>
              <c:showPercent val="0"/>
              <c:showBubbleSize val="0"/>
              <c:extLst>
                <c:ext xmlns:c15="http://schemas.microsoft.com/office/drawing/2012/chart" uri="{CE6537A1-D6FC-4f65-9D91-7224C49458BB}"/>
              </c:extLst>
            </c:dLbl>
            <c:dLbl>
              <c:idx val="9"/>
              <c:layout>
                <c:manualLayout>
                  <c:x val="1.7395079931761977E-2"/>
                  <c:y val="0.11111106125981499"/>
                </c:manualLayout>
              </c:layout>
              <c:showLegendKey val="0"/>
              <c:showVal val="1"/>
              <c:showCatName val="0"/>
              <c:showSerName val="0"/>
              <c:showPercent val="0"/>
              <c:showBubbleSize val="0"/>
              <c:extLst>
                <c:ext xmlns:c15="http://schemas.microsoft.com/office/drawing/2012/chart" uri="{CE6537A1-D6FC-4f65-9D91-7224C49458BB}"/>
              </c:extLst>
            </c:dLbl>
            <c:spPr>
              <a:solidFill>
                <a:srgbClr val="FFFF99"/>
              </a:solidFill>
              <a:ln>
                <a:noFill/>
              </a:ln>
            </c:spPr>
            <c:txPr>
              <a:bodyPr rot="300000" vert="horz"/>
              <a:lstStyle/>
              <a:p>
                <a:pPr algn="ctr">
                  <a:defRPr lang="it-IT" sz="1400" b="1" i="0" u="none" strike="noStrike" kern="1200" baseline="0">
                    <a:solidFill>
                      <a:sysClr val="windowText" lastClr="000000"/>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Clienti_Rapporti!$M$8:$M$15</c:f>
              <c:strCache>
                <c:ptCount val="8"/>
                <c:pt idx="0">
                  <c:v>2008</c:v>
                </c:pt>
                <c:pt idx="1">
                  <c:v>2009</c:v>
                </c:pt>
                <c:pt idx="2">
                  <c:v>2010</c:v>
                </c:pt>
                <c:pt idx="3">
                  <c:v>2011</c:v>
                </c:pt>
                <c:pt idx="4">
                  <c:v>2012</c:v>
                </c:pt>
                <c:pt idx="5">
                  <c:v>2013</c:v>
                </c:pt>
                <c:pt idx="6">
                  <c:v>2014</c:v>
                </c:pt>
                <c:pt idx="7">
                  <c:v>Feb-15</c:v>
                </c:pt>
              </c:strCache>
            </c:strRef>
          </c:cat>
          <c:val>
            <c:numRef>
              <c:f>Clienti_Rapporti!$O$8:$O$15</c:f>
              <c:numCache>
                <c:formatCode>#,##0</c:formatCode>
                <c:ptCount val="8"/>
                <c:pt idx="0">
                  <c:v>10983</c:v>
                </c:pt>
                <c:pt idx="1">
                  <c:v>14112</c:v>
                </c:pt>
                <c:pt idx="2">
                  <c:v>19187</c:v>
                </c:pt>
                <c:pt idx="3">
                  <c:v>21400</c:v>
                </c:pt>
                <c:pt idx="4">
                  <c:v>24789</c:v>
                </c:pt>
                <c:pt idx="5">
                  <c:v>38564</c:v>
                </c:pt>
                <c:pt idx="6">
                  <c:v>68377</c:v>
                </c:pt>
                <c:pt idx="7">
                  <c:v>82518</c:v>
                </c:pt>
              </c:numCache>
            </c:numRef>
          </c:val>
        </c:ser>
        <c:dLbls>
          <c:showLegendKey val="0"/>
          <c:showVal val="0"/>
          <c:showCatName val="0"/>
          <c:showSerName val="0"/>
          <c:showPercent val="0"/>
          <c:showBubbleSize val="0"/>
        </c:dLbls>
        <c:gapWidth val="151"/>
        <c:axId val="260953440"/>
        <c:axId val="260954000"/>
      </c:barChart>
      <c:catAx>
        <c:axId val="260953440"/>
        <c:scaling>
          <c:orientation val="minMax"/>
        </c:scaling>
        <c:delete val="0"/>
        <c:axPos val="b"/>
        <c:numFmt formatCode="General" sourceLinked="1"/>
        <c:majorTickMark val="out"/>
        <c:minorTickMark val="none"/>
        <c:tickLblPos val="nextTo"/>
        <c:txPr>
          <a:bodyPr/>
          <a:lstStyle/>
          <a:p>
            <a:pPr>
              <a:defRPr sz="1100"/>
            </a:pPr>
            <a:endParaRPr lang="it-IT"/>
          </a:p>
        </c:txPr>
        <c:crossAx val="260954000"/>
        <c:crosses val="autoZero"/>
        <c:auto val="1"/>
        <c:lblAlgn val="ctr"/>
        <c:lblOffset val="100"/>
        <c:noMultiLvlLbl val="0"/>
      </c:catAx>
      <c:valAx>
        <c:axId val="260954000"/>
        <c:scaling>
          <c:orientation val="minMax"/>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 sourceLinked="1"/>
        <c:majorTickMark val="out"/>
        <c:minorTickMark val="none"/>
        <c:tickLblPos val="nextTo"/>
        <c:txPr>
          <a:bodyPr/>
          <a:lstStyle/>
          <a:p>
            <a:pPr>
              <a:defRPr sz="1200"/>
            </a:pPr>
            <a:endParaRPr lang="it-IT"/>
          </a:p>
        </c:txPr>
        <c:crossAx val="260953440"/>
        <c:crosses val="autoZero"/>
        <c:crossBetween val="between"/>
        <c:majorUnit val="10000"/>
      </c:valAx>
      <c:spPr>
        <a:noFill/>
      </c:spPr>
    </c:plotArea>
    <c:plotVisOnly val="1"/>
    <c:dispBlanksAs val="gap"/>
    <c:showDLblsOverMax val="0"/>
  </c:chart>
  <c:spPr>
    <a:noFill/>
    <a:ln>
      <a:noFill/>
    </a:ln>
  </c:sp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D8C47C-C38B-4E93-A3EB-342D6A7110EB}" type="datetimeFigureOut">
              <a:rPr lang="it-IT" smtClean="0"/>
              <a:t>21/04/2015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985232-C8C5-44BB-A480-58241AB00D0C}" type="slidenum">
              <a:rPr lang="it-IT" smtClean="0"/>
              <a:t>‹N›</a:t>
            </a:fld>
            <a:endParaRPr lang="it-IT"/>
          </a:p>
        </p:txBody>
      </p:sp>
    </p:spTree>
    <p:extLst>
      <p:ext uri="{BB962C8B-B14F-4D97-AF65-F5344CB8AC3E}">
        <p14:creationId xmlns:p14="http://schemas.microsoft.com/office/powerpoint/2010/main" val="30965901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fontAlgn="base" hangingPunct="1">
              <a:spcBef>
                <a:spcPct val="0"/>
              </a:spcBef>
              <a:spcAft>
                <a:spcPct val="0"/>
              </a:spcAft>
            </a:pPr>
            <a:fld id="{79506C79-7C4E-44DB-A1C0-F71AD725EBD7}" type="slidenum">
              <a:rPr lang="it-IT" altLang="it-IT" smtClean="0">
                <a:latin typeface="Arial" pitchFamily="34" charset="0"/>
                <a:cs typeface="Arial" pitchFamily="34" charset="0"/>
              </a:rPr>
              <a:pPr eaLnBrk="1" fontAlgn="base" hangingPunct="1">
                <a:spcBef>
                  <a:spcPct val="0"/>
                </a:spcBef>
                <a:spcAft>
                  <a:spcPct val="0"/>
                </a:spcAft>
              </a:pPr>
              <a:t>1</a:t>
            </a:fld>
            <a:endParaRPr lang="it-IT" altLang="it-IT" smtClean="0">
              <a:latin typeface="Arial" pitchFamily="34" charset="0"/>
              <a:cs typeface="Arial" pitchFamily="34" charset="0"/>
            </a:endParaRPr>
          </a:p>
        </p:txBody>
      </p:sp>
      <p:sp>
        <p:nvSpPr>
          <p:cNvPr id="140291"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eaLnBrk="1" hangingPunct="1">
              <a:spcBef>
                <a:spcPct val="0"/>
              </a:spcBef>
            </a:pPr>
            <a:fld id="{69A4888C-5C21-43BF-9208-E478446E676E}" type="slidenum">
              <a:rPr lang="it-IT" altLang="it-IT">
                <a:latin typeface="Arial" pitchFamily="34" charset="0"/>
              </a:rPr>
              <a:pPr algn="r" eaLnBrk="1" hangingPunct="1">
                <a:spcBef>
                  <a:spcPct val="0"/>
                </a:spcBef>
              </a:pPr>
              <a:t>1</a:t>
            </a:fld>
            <a:endParaRPr lang="it-IT" altLang="it-IT">
              <a:latin typeface="Arial" pitchFamily="34" charset="0"/>
            </a:endParaRPr>
          </a:p>
        </p:txBody>
      </p:sp>
      <p:sp>
        <p:nvSpPr>
          <p:cNvPr id="14029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eaLnBrk="1" hangingPunct="1">
              <a:spcBef>
                <a:spcPct val="0"/>
              </a:spcBef>
            </a:pPr>
            <a:fld id="{78123A0B-8DA9-430C-9747-0103FE6829BF}" type="slidenum">
              <a:rPr lang="it-IT" altLang="it-IT">
                <a:latin typeface="Arial" pitchFamily="34" charset="0"/>
              </a:rPr>
              <a:pPr algn="r" eaLnBrk="1" hangingPunct="1">
                <a:spcBef>
                  <a:spcPct val="0"/>
                </a:spcBef>
              </a:pPr>
              <a:t>1</a:t>
            </a:fld>
            <a:endParaRPr lang="it-IT" altLang="it-IT">
              <a:latin typeface="Arial" pitchFamily="34" charset="0"/>
            </a:endParaRPr>
          </a:p>
        </p:txBody>
      </p:sp>
      <p:sp>
        <p:nvSpPr>
          <p:cNvPr id="14029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029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it-IT" smtClean="0">
              <a:latin typeface="Arial" pitchFamily="34" charset="0"/>
              <a:cs typeface="Arial" pitchFamily="34" charset="0"/>
            </a:endParaRPr>
          </a:p>
        </p:txBody>
      </p:sp>
    </p:spTree>
    <p:extLst>
      <p:ext uri="{BB962C8B-B14F-4D97-AF65-F5344CB8AC3E}">
        <p14:creationId xmlns:p14="http://schemas.microsoft.com/office/powerpoint/2010/main" val="11757235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0403"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smtClean="0"/>
          </a:p>
        </p:txBody>
      </p:sp>
      <p:sp>
        <p:nvSpPr>
          <p:cNvPr id="217092" name="Segnaposto numero diapositiva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6D7C7E32-896D-4E7C-A2CB-BD7B8EC9B7CD}" type="slidenum">
              <a:rPr lang="it-IT" smtClean="0"/>
              <a:pPr fontAlgn="base">
                <a:spcBef>
                  <a:spcPct val="0"/>
                </a:spcBef>
                <a:spcAft>
                  <a:spcPct val="0"/>
                </a:spcAft>
                <a:defRPr/>
              </a:pPr>
              <a:t>10</a:t>
            </a:fld>
            <a:endParaRPr lang="it-IT" smtClean="0"/>
          </a:p>
        </p:txBody>
      </p:sp>
    </p:spTree>
    <p:extLst>
      <p:ext uri="{BB962C8B-B14F-4D97-AF65-F5344CB8AC3E}">
        <p14:creationId xmlns:p14="http://schemas.microsoft.com/office/powerpoint/2010/main" val="15656461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fontAlgn="base" hangingPunct="1">
              <a:spcBef>
                <a:spcPct val="0"/>
              </a:spcBef>
              <a:spcAft>
                <a:spcPct val="0"/>
              </a:spcAft>
            </a:pPr>
            <a:fld id="{0C491C82-8B7E-41C2-B45B-855A152EC09A}" type="slidenum">
              <a:rPr lang="it-IT" altLang="it-IT" smtClean="0">
                <a:latin typeface="Arial" pitchFamily="34" charset="0"/>
                <a:cs typeface="Arial" pitchFamily="34" charset="0"/>
              </a:rPr>
              <a:pPr eaLnBrk="1" fontAlgn="base" hangingPunct="1">
                <a:spcBef>
                  <a:spcPct val="0"/>
                </a:spcBef>
                <a:spcAft>
                  <a:spcPct val="0"/>
                </a:spcAft>
              </a:pPr>
              <a:t>11</a:t>
            </a:fld>
            <a:endParaRPr lang="it-IT" altLang="it-IT" smtClean="0">
              <a:latin typeface="Arial" pitchFamily="34" charset="0"/>
              <a:cs typeface="Arial" pitchFamily="34" charset="0"/>
            </a:endParaRPr>
          </a:p>
        </p:txBody>
      </p:sp>
      <p:sp>
        <p:nvSpPr>
          <p:cNvPr id="2478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781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smtClean="0">
              <a:latin typeface="Arial" pitchFamily="34" charset="0"/>
              <a:cs typeface="Arial" pitchFamily="34" charset="0"/>
            </a:endParaRPr>
          </a:p>
        </p:txBody>
      </p:sp>
    </p:spTree>
    <p:extLst>
      <p:ext uri="{BB962C8B-B14F-4D97-AF65-F5344CB8AC3E}">
        <p14:creationId xmlns:p14="http://schemas.microsoft.com/office/powerpoint/2010/main" val="19811967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fontAlgn="base" hangingPunct="1">
              <a:spcBef>
                <a:spcPct val="0"/>
              </a:spcBef>
              <a:spcAft>
                <a:spcPct val="0"/>
              </a:spcAft>
            </a:pPr>
            <a:fld id="{2FA64D93-846F-4868-93F6-4BF1D5F99FAF}" type="slidenum">
              <a:rPr lang="it-IT" altLang="it-IT" smtClean="0">
                <a:latin typeface="Arial" pitchFamily="34" charset="0"/>
                <a:cs typeface="Arial" pitchFamily="34" charset="0"/>
              </a:rPr>
              <a:pPr eaLnBrk="1" fontAlgn="base" hangingPunct="1">
                <a:spcBef>
                  <a:spcPct val="0"/>
                </a:spcBef>
                <a:spcAft>
                  <a:spcPct val="0"/>
                </a:spcAft>
              </a:pPr>
              <a:t>12</a:t>
            </a:fld>
            <a:endParaRPr lang="it-IT" altLang="it-IT" smtClean="0">
              <a:latin typeface="Arial" pitchFamily="34" charset="0"/>
              <a:cs typeface="Arial" pitchFamily="34" charset="0"/>
            </a:endParaRPr>
          </a:p>
        </p:txBody>
      </p:sp>
      <p:sp>
        <p:nvSpPr>
          <p:cNvPr id="2488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883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smtClean="0">
              <a:latin typeface="Arial" pitchFamily="34" charset="0"/>
              <a:cs typeface="Arial" pitchFamily="34" charset="0"/>
            </a:endParaRPr>
          </a:p>
        </p:txBody>
      </p:sp>
    </p:spTree>
    <p:extLst>
      <p:ext uri="{BB962C8B-B14F-4D97-AF65-F5344CB8AC3E}">
        <p14:creationId xmlns:p14="http://schemas.microsoft.com/office/powerpoint/2010/main" val="2263990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245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smtClean="0"/>
          </a:p>
        </p:txBody>
      </p:sp>
      <p:sp>
        <p:nvSpPr>
          <p:cNvPr id="4" name="Segnaposto numero diapositiva 3"/>
          <p:cNvSpPr>
            <a:spLocks noGrp="1"/>
          </p:cNvSpPr>
          <p:nvPr>
            <p:ph type="sldNum" sz="quarter" idx="5"/>
          </p:nvPr>
        </p:nvSpPr>
        <p:spPr/>
        <p:txBody>
          <a:bodyPr/>
          <a:lstStyle/>
          <a:p>
            <a:pPr>
              <a:defRPr/>
            </a:pPr>
            <a:fld id="{136A9508-7E63-4BC4-AD74-5D58DFE01A4A}" type="slidenum">
              <a:rPr lang="it-IT" smtClean="0"/>
              <a:pPr>
                <a:defRPr/>
              </a:pPr>
              <a:t>13</a:t>
            </a:fld>
            <a:endParaRPr lang="it-IT"/>
          </a:p>
        </p:txBody>
      </p:sp>
    </p:spTree>
    <p:extLst>
      <p:ext uri="{BB962C8B-B14F-4D97-AF65-F5344CB8AC3E}">
        <p14:creationId xmlns:p14="http://schemas.microsoft.com/office/powerpoint/2010/main" val="20866898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347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smtClean="0"/>
          </a:p>
        </p:txBody>
      </p:sp>
      <p:sp>
        <p:nvSpPr>
          <p:cNvPr id="4" name="Segnaposto numero diapositiva 3"/>
          <p:cNvSpPr>
            <a:spLocks noGrp="1"/>
          </p:cNvSpPr>
          <p:nvPr>
            <p:ph type="sldNum" sz="quarter" idx="5"/>
          </p:nvPr>
        </p:nvSpPr>
        <p:spPr/>
        <p:txBody>
          <a:bodyPr/>
          <a:lstStyle/>
          <a:p>
            <a:pPr>
              <a:defRPr/>
            </a:pPr>
            <a:fld id="{0EBD6628-A67B-4CDD-A3A2-8578A1EBA5E1}" type="slidenum">
              <a:rPr lang="it-IT" smtClean="0"/>
              <a:pPr>
                <a:defRPr/>
              </a:pPr>
              <a:t>14</a:t>
            </a:fld>
            <a:endParaRPr lang="it-IT"/>
          </a:p>
        </p:txBody>
      </p:sp>
    </p:spTree>
    <p:extLst>
      <p:ext uri="{BB962C8B-B14F-4D97-AF65-F5344CB8AC3E}">
        <p14:creationId xmlns:p14="http://schemas.microsoft.com/office/powerpoint/2010/main" val="3790244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3142EB40-D427-4256-977D-4DB2C84B6F77}" type="slidenum">
              <a:rPr lang="it-IT" smtClean="0"/>
              <a:t>18</a:t>
            </a:fld>
            <a:endParaRPr lang="it-IT"/>
          </a:p>
        </p:txBody>
      </p:sp>
    </p:spTree>
    <p:extLst>
      <p:ext uri="{BB962C8B-B14F-4D97-AF65-F5344CB8AC3E}">
        <p14:creationId xmlns:p14="http://schemas.microsoft.com/office/powerpoint/2010/main" val="36097910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3142EB40-D427-4256-977D-4DB2C84B6F77}" type="slidenum">
              <a:rPr lang="it-IT" smtClean="0"/>
              <a:t>19</a:t>
            </a:fld>
            <a:endParaRPr lang="it-IT"/>
          </a:p>
        </p:txBody>
      </p:sp>
    </p:spTree>
    <p:extLst>
      <p:ext uri="{BB962C8B-B14F-4D97-AF65-F5344CB8AC3E}">
        <p14:creationId xmlns:p14="http://schemas.microsoft.com/office/powerpoint/2010/main" val="18676209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4499"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smtClean="0"/>
          </a:p>
        </p:txBody>
      </p:sp>
      <p:sp>
        <p:nvSpPr>
          <p:cNvPr id="4" name="Segnaposto numero diapositiva 3"/>
          <p:cNvSpPr>
            <a:spLocks noGrp="1"/>
          </p:cNvSpPr>
          <p:nvPr>
            <p:ph type="sldNum" sz="quarter" idx="5"/>
          </p:nvPr>
        </p:nvSpPr>
        <p:spPr/>
        <p:txBody>
          <a:bodyPr/>
          <a:lstStyle/>
          <a:p>
            <a:pPr>
              <a:defRPr/>
            </a:pPr>
            <a:fld id="{889ABE9E-8415-4658-8B1A-266CCEDBDA1F}" type="slidenum">
              <a:rPr lang="it-IT" smtClean="0"/>
              <a:pPr>
                <a:defRPr/>
              </a:pPr>
              <a:t>20</a:t>
            </a:fld>
            <a:endParaRPr lang="it-IT"/>
          </a:p>
        </p:txBody>
      </p:sp>
    </p:spTree>
    <p:extLst>
      <p:ext uri="{BB962C8B-B14F-4D97-AF65-F5344CB8AC3E}">
        <p14:creationId xmlns:p14="http://schemas.microsoft.com/office/powerpoint/2010/main" val="23258658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23"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smtClean="0"/>
          </a:p>
        </p:txBody>
      </p:sp>
      <p:sp>
        <p:nvSpPr>
          <p:cNvPr id="4" name="Segnaposto numero diapositiva 3"/>
          <p:cNvSpPr>
            <a:spLocks noGrp="1"/>
          </p:cNvSpPr>
          <p:nvPr>
            <p:ph type="sldNum" sz="quarter" idx="5"/>
          </p:nvPr>
        </p:nvSpPr>
        <p:spPr/>
        <p:txBody>
          <a:bodyPr/>
          <a:lstStyle/>
          <a:p>
            <a:pPr>
              <a:defRPr/>
            </a:pPr>
            <a:fld id="{AD38D85A-3F5C-4523-922B-FDAEE6B765F3}" type="slidenum">
              <a:rPr lang="it-IT" smtClean="0"/>
              <a:pPr>
                <a:defRPr/>
              </a:pPr>
              <a:t>25</a:t>
            </a:fld>
            <a:endParaRPr lang="it-IT"/>
          </a:p>
        </p:txBody>
      </p:sp>
    </p:spTree>
    <p:extLst>
      <p:ext uri="{BB962C8B-B14F-4D97-AF65-F5344CB8AC3E}">
        <p14:creationId xmlns:p14="http://schemas.microsoft.com/office/powerpoint/2010/main" val="18346865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6547"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smtClean="0"/>
          </a:p>
        </p:txBody>
      </p:sp>
      <p:sp>
        <p:nvSpPr>
          <p:cNvPr id="4" name="Segnaposto numero diapositiva 3"/>
          <p:cNvSpPr>
            <a:spLocks noGrp="1"/>
          </p:cNvSpPr>
          <p:nvPr>
            <p:ph type="sldNum" sz="quarter" idx="5"/>
          </p:nvPr>
        </p:nvSpPr>
        <p:spPr/>
        <p:txBody>
          <a:bodyPr/>
          <a:lstStyle/>
          <a:p>
            <a:pPr>
              <a:defRPr/>
            </a:pPr>
            <a:fld id="{D471202E-CE4A-4D91-BC8A-F82BCA26AD5F}" type="slidenum">
              <a:rPr lang="it-IT" smtClean="0"/>
              <a:pPr>
                <a:defRPr/>
              </a:pPr>
              <a:t>26</a:t>
            </a:fld>
            <a:endParaRPr lang="it-IT"/>
          </a:p>
        </p:txBody>
      </p:sp>
    </p:spTree>
    <p:extLst>
      <p:ext uri="{BB962C8B-B14F-4D97-AF65-F5344CB8AC3E}">
        <p14:creationId xmlns:p14="http://schemas.microsoft.com/office/powerpoint/2010/main" val="14425740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2339"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smtClean="0"/>
          </a:p>
        </p:txBody>
      </p:sp>
      <p:sp>
        <p:nvSpPr>
          <p:cNvPr id="4" name="Segnaposto numero diapositiva 3"/>
          <p:cNvSpPr>
            <a:spLocks noGrp="1"/>
          </p:cNvSpPr>
          <p:nvPr>
            <p:ph type="sldNum" sz="quarter" idx="5"/>
          </p:nvPr>
        </p:nvSpPr>
        <p:spPr/>
        <p:txBody>
          <a:bodyPr/>
          <a:lstStyle/>
          <a:p>
            <a:pPr>
              <a:defRPr/>
            </a:pPr>
            <a:fld id="{B68F86F9-5CFA-40B7-BD89-BEF07E46F26A}" type="slidenum">
              <a:rPr lang="it-IT" smtClean="0"/>
              <a:pPr>
                <a:defRPr/>
              </a:pPr>
              <a:t>2</a:t>
            </a:fld>
            <a:endParaRPr lang="it-IT"/>
          </a:p>
        </p:txBody>
      </p:sp>
    </p:spTree>
    <p:extLst>
      <p:ext uri="{BB962C8B-B14F-4D97-AF65-F5344CB8AC3E}">
        <p14:creationId xmlns:p14="http://schemas.microsoft.com/office/powerpoint/2010/main" val="41875124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03"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smtClean="0"/>
          </a:p>
        </p:txBody>
      </p:sp>
      <p:sp>
        <p:nvSpPr>
          <p:cNvPr id="4" name="Segnaposto numero diapositiva 3"/>
          <p:cNvSpPr>
            <a:spLocks noGrp="1"/>
          </p:cNvSpPr>
          <p:nvPr>
            <p:ph type="sldNum" sz="quarter" idx="5"/>
          </p:nvPr>
        </p:nvSpPr>
        <p:spPr/>
        <p:txBody>
          <a:bodyPr/>
          <a:lstStyle/>
          <a:p>
            <a:pPr>
              <a:defRPr/>
            </a:pPr>
            <a:fld id="{EA66DF7C-8B53-499B-AF1B-FE7609DDD818}" type="slidenum">
              <a:rPr lang="it-IT" smtClean="0"/>
              <a:pPr>
                <a:defRPr/>
              </a:pPr>
              <a:t>27</a:t>
            </a:fld>
            <a:endParaRPr lang="it-IT"/>
          </a:p>
        </p:txBody>
      </p:sp>
    </p:spTree>
    <p:extLst>
      <p:ext uri="{BB962C8B-B14F-4D97-AF65-F5344CB8AC3E}">
        <p14:creationId xmlns:p14="http://schemas.microsoft.com/office/powerpoint/2010/main" val="834186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intestazione 3"/>
          <p:cNvSpPr>
            <a:spLocks noGrp="1"/>
          </p:cNvSpPr>
          <p:nvPr>
            <p:ph type="hdr" sz="quarter" idx="10"/>
          </p:nvPr>
        </p:nvSpPr>
        <p:spPr/>
        <p:txBody>
          <a:bodyPr/>
          <a:lstStyle/>
          <a:p>
            <a:pPr>
              <a:defRPr/>
            </a:pPr>
            <a:endParaRPr lang="it-IT"/>
          </a:p>
        </p:txBody>
      </p:sp>
      <p:sp>
        <p:nvSpPr>
          <p:cNvPr id="5" name="Segnaposto numero diapositiva 4"/>
          <p:cNvSpPr>
            <a:spLocks noGrp="1"/>
          </p:cNvSpPr>
          <p:nvPr>
            <p:ph type="sldNum" sz="quarter" idx="11"/>
          </p:nvPr>
        </p:nvSpPr>
        <p:spPr/>
        <p:txBody>
          <a:bodyPr/>
          <a:lstStyle/>
          <a:p>
            <a:pPr>
              <a:defRPr/>
            </a:pPr>
            <a:fld id="{92C4C255-C044-4DAB-95A2-B94BBBE920AA}" type="slidenum">
              <a:rPr lang="it-IT" smtClean="0"/>
              <a:pPr>
                <a:defRPr/>
              </a:pPr>
              <a:t>29</a:t>
            </a:fld>
            <a:endParaRPr lang="it-IT"/>
          </a:p>
        </p:txBody>
      </p:sp>
    </p:spTree>
    <p:extLst>
      <p:ext uri="{BB962C8B-B14F-4D97-AF65-F5344CB8AC3E}">
        <p14:creationId xmlns:p14="http://schemas.microsoft.com/office/powerpoint/2010/main" val="25633411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smtClean="0"/>
          </a:p>
        </p:txBody>
      </p:sp>
      <p:sp>
        <p:nvSpPr>
          <p:cNvPr id="4" name="Segnaposto numero diapositiva 3"/>
          <p:cNvSpPr>
            <a:spLocks noGrp="1"/>
          </p:cNvSpPr>
          <p:nvPr>
            <p:ph type="sldNum" sz="quarter" idx="5"/>
          </p:nvPr>
        </p:nvSpPr>
        <p:spPr/>
        <p:txBody>
          <a:bodyPr/>
          <a:lstStyle/>
          <a:p>
            <a:pPr>
              <a:defRPr/>
            </a:pPr>
            <a:fld id="{EB0A0A8C-B626-4FE0-ADD6-DBE196C31603}" type="slidenum">
              <a:rPr lang="it-IT" smtClean="0"/>
              <a:pPr>
                <a:defRPr/>
              </a:pPr>
              <a:t>3</a:t>
            </a:fld>
            <a:endParaRPr lang="it-IT"/>
          </a:p>
        </p:txBody>
      </p:sp>
    </p:spTree>
    <p:extLst>
      <p:ext uri="{BB962C8B-B14F-4D97-AF65-F5344CB8AC3E}">
        <p14:creationId xmlns:p14="http://schemas.microsoft.com/office/powerpoint/2010/main" val="1603644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2579"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smtClean="0"/>
          </a:p>
        </p:txBody>
      </p:sp>
      <p:sp>
        <p:nvSpPr>
          <p:cNvPr id="4" name="Segnaposto numero diapositiva 3"/>
          <p:cNvSpPr>
            <a:spLocks noGrp="1"/>
          </p:cNvSpPr>
          <p:nvPr>
            <p:ph type="sldNum" sz="quarter" idx="5"/>
          </p:nvPr>
        </p:nvSpPr>
        <p:spPr/>
        <p:txBody>
          <a:bodyPr/>
          <a:lstStyle/>
          <a:p>
            <a:pPr>
              <a:defRPr/>
            </a:pPr>
            <a:fld id="{D6B2391F-A4F9-491F-82BF-8F8C23EC9E76}" type="slidenum">
              <a:rPr lang="it-IT" smtClean="0"/>
              <a:pPr>
                <a:defRPr/>
              </a:pPr>
              <a:t>4</a:t>
            </a:fld>
            <a:endParaRPr lang="it-IT"/>
          </a:p>
        </p:txBody>
      </p:sp>
    </p:spTree>
    <p:extLst>
      <p:ext uri="{BB962C8B-B14F-4D97-AF65-F5344CB8AC3E}">
        <p14:creationId xmlns:p14="http://schemas.microsoft.com/office/powerpoint/2010/main" val="1400318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4627"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smtClean="0">
              <a:latin typeface="Arial" pitchFamily="34" charset="0"/>
              <a:cs typeface="Arial" pitchFamily="34" charset="0"/>
            </a:endParaRPr>
          </a:p>
        </p:txBody>
      </p:sp>
      <p:sp>
        <p:nvSpPr>
          <p:cNvPr id="154628"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fontAlgn="base" hangingPunct="1">
              <a:spcBef>
                <a:spcPct val="0"/>
              </a:spcBef>
              <a:spcAft>
                <a:spcPct val="0"/>
              </a:spcAft>
            </a:pPr>
            <a:fld id="{0A3CE094-3091-4673-A70C-691ABC4C92BB}" type="slidenum">
              <a:rPr lang="it-IT" altLang="it-IT" smtClean="0">
                <a:latin typeface="Arial" pitchFamily="34" charset="0"/>
                <a:cs typeface="Arial" pitchFamily="34" charset="0"/>
              </a:rPr>
              <a:pPr eaLnBrk="1" fontAlgn="base" hangingPunct="1">
                <a:spcBef>
                  <a:spcPct val="0"/>
                </a:spcBef>
                <a:spcAft>
                  <a:spcPct val="0"/>
                </a:spcAft>
              </a:pPr>
              <a:t>5</a:t>
            </a:fld>
            <a:endParaRPr lang="it-IT" altLang="it-IT" smtClean="0">
              <a:latin typeface="Arial" pitchFamily="34" charset="0"/>
              <a:cs typeface="Arial" pitchFamily="34" charset="0"/>
            </a:endParaRPr>
          </a:p>
        </p:txBody>
      </p:sp>
    </p:spTree>
    <p:extLst>
      <p:ext uri="{BB962C8B-B14F-4D97-AF65-F5344CB8AC3E}">
        <p14:creationId xmlns:p14="http://schemas.microsoft.com/office/powerpoint/2010/main" val="29944664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667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it-IT" altLang="it-IT" smtClean="0"/>
              <a:t>Buying those product which raise wage in those countres</a:t>
            </a:r>
          </a:p>
        </p:txBody>
      </p:sp>
      <p:sp>
        <p:nvSpPr>
          <p:cNvPr id="4" name="Segnaposto numero diapositiva 3"/>
          <p:cNvSpPr>
            <a:spLocks noGrp="1"/>
          </p:cNvSpPr>
          <p:nvPr>
            <p:ph type="sldNum" sz="quarter" idx="5"/>
          </p:nvPr>
        </p:nvSpPr>
        <p:spPr/>
        <p:txBody>
          <a:bodyPr/>
          <a:lstStyle/>
          <a:p>
            <a:pPr>
              <a:defRPr/>
            </a:pPr>
            <a:fld id="{D2E4F5A0-E867-4222-BBA6-4434988605C3}" type="slidenum">
              <a:rPr lang="it-IT" smtClean="0"/>
              <a:pPr>
                <a:defRPr/>
              </a:pPr>
              <a:t>6</a:t>
            </a:fld>
            <a:endParaRPr lang="it-IT"/>
          </a:p>
        </p:txBody>
      </p:sp>
    </p:spTree>
    <p:extLst>
      <p:ext uri="{BB962C8B-B14F-4D97-AF65-F5344CB8AC3E}">
        <p14:creationId xmlns:p14="http://schemas.microsoft.com/office/powerpoint/2010/main" val="10678070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03"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smtClean="0"/>
          </a:p>
        </p:txBody>
      </p:sp>
      <p:sp>
        <p:nvSpPr>
          <p:cNvPr id="4" name="Segnaposto numero diapositiva 3"/>
          <p:cNvSpPr>
            <a:spLocks noGrp="1"/>
          </p:cNvSpPr>
          <p:nvPr>
            <p:ph type="sldNum" sz="quarter" idx="5"/>
          </p:nvPr>
        </p:nvSpPr>
        <p:spPr/>
        <p:txBody>
          <a:bodyPr/>
          <a:lstStyle/>
          <a:p>
            <a:pPr>
              <a:defRPr/>
            </a:pPr>
            <a:fld id="{2346D22F-2F38-44EE-B955-66EC05BA249F}" type="slidenum">
              <a:rPr lang="it-IT" smtClean="0"/>
              <a:pPr>
                <a:defRPr/>
              </a:pPr>
              <a:t>7</a:t>
            </a:fld>
            <a:endParaRPr lang="it-IT"/>
          </a:p>
        </p:txBody>
      </p:sp>
    </p:spTree>
    <p:extLst>
      <p:ext uri="{BB962C8B-B14F-4D97-AF65-F5344CB8AC3E}">
        <p14:creationId xmlns:p14="http://schemas.microsoft.com/office/powerpoint/2010/main" val="38544579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4019"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smtClean="0"/>
          </a:p>
        </p:txBody>
      </p:sp>
      <p:sp>
        <p:nvSpPr>
          <p:cNvPr id="195588" name="Segnaposto numero diapositiva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F885CC4E-8113-451A-9DBE-6AEB4EC61028}" type="slidenum">
              <a:rPr lang="it-IT" smtClean="0"/>
              <a:pPr fontAlgn="base">
                <a:spcBef>
                  <a:spcPct val="0"/>
                </a:spcBef>
                <a:spcAft>
                  <a:spcPct val="0"/>
                </a:spcAft>
                <a:defRPr/>
              </a:pPr>
              <a:t>8</a:t>
            </a:fld>
            <a:endParaRPr lang="it-IT" smtClean="0"/>
          </a:p>
        </p:txBody>
      </p:sp>
    </p:spTree>
    <p:extLst>
      <p:ext uri="{BB962C8B-B14F-4D97-AF65-F5344CB8AC3E}">
        <p14:creationId xmlns:p14="http://schemas.microsoft.com/office/powerpoint/2010/main" val="535920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0163"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smtClean="0"/>
          </a:p>
        </p:txBody>
      </p:sp>
      <p:sp>
        <p:nvSpPr>
          <p:cNvPr id="195588" name="Segnaposto numero diapositiva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3DA54F8C-99F8-40FA-A818-1442D1040094}" type="slidenum">
              <a:rPr lang="it-IT" smtClean="0"/>
              <a:pPr fontAlgn="base">
                <a:spcBef>
                  <a:spcPct val="0"/>
                </a:spcBef>
                <a:spcAft>
                  <a:spcPct val="0"/>
                </a:spcAft>
                <a:defRPr/>
              </a:pPr>
              <a:t>9</a:t>
            </a:fld>
            <a:endParaRPr lang="it-IT" smtClean="0"/>
          </a:p>
        </p:txBody>
      </p:sp>
    </p:spTree>
    <p:extLst>
      <p:ext uri="{BB962C8B-B14F-4D97-AF65-F5344CB8AC3E}">
        <p14:creationId xmlns:p14="http://schemas.microsoft.com/office/powerpoint/2010/main" val="110657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913A7C3E-6B24-405F-9624-9B3010530648}" type="datetimeFigureOut">
              <a:rPr lang="it-IT" smtClean="0"/>
              <a:t>21/04/2015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9DDAED4-75E6-4169-9465-4F553531573A}" type="slidenum">
              <a:rPr lang="it-IT" smtClean="0"/>
              <a:t>‹N›</a:t>
            </a:fld>
            <a:endParaRPr lang="it-IT"/>
          </a:p>
        </p:txBody>
      </p:sp>
    </p:spTree>
    <p:extLst>
      <p:ext uri="{BB962C8B-B14F-4D97-AF65-F5344CB8AC3E}">
        <p14:creationId xmlns:p14="http://schemas.microsoft.com/office/powerpoint/2010/main" val="811873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913A7C3E-6B24-405F-9624-9B3010530648}" type="datetimeFigureOut">
              <a:rPr lang="it-IT" smtClean="0"/>
              <a:t>21/04/2015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9DDAED4-75E6-4169-9465-4F553531573A}" type="slidenum">
              <a:rPr lang="it-IT" smtClean="0"/>
              <a:t>‹N›</a:t>
            </a:fld>
            <a:endParaRPr lang="it-IT"/>
          </a:p>
        </p:txBody>
      </p:sp>
    </p:spTree>
    <p:extLst>
      <p:ext uri="{BB962C8B-B14F-4D97-AF65-F5344CB8AC3E}">
        <p14:creationId xmlns:p14="http://schemas.microsoft.com/office/powerpoint/2010/main" val="4901354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913A7C3E-6B24-405F-9624-9B3010530648}" type="datetimeFigureOut">
              <a:rPr lang="it-IT" smtClean="0"/>
              <a:t>21/04/2015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9DDAED4-75E6-4169-9465-4F553531573A}" type="slidenum">
              <a:rPr lang="it-IT" smtClean="0"/>
              <a:t>‹N›</a:t>
            </a:fld>
            <a:endParaRPr lang="it-IT"/>
          </a:p>
        </p:txBody>
      </p:sp>
    </p:spTree>
    <p:extLst>
      <p:ext uri="{BB962C8B-B14F-4D97-AF65-F5344CB8AC3E}">
        <p14:creationId xmlns:p14="http://schemas.microsoft.com/office/powerpoint/2010/main" val="3953712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913A7C3E-6B24-405F-9624-9B3010530648}" type="datetimeFigureOut">
              <a:rPr lang="it-IT" smtClean="0"/>
              <a:t>21/04/2015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9DDAED4-75E6-4169-9465-4F553531573A}" type="slidenum">
              <a:rPr lang="it-IT" smtClean="0"/>
              <a:t>‹N›</a:t>
            </a:fld>
            <a:endParaRPr lang="it-IT"/>
          </a:p>
        </p:txBody>
      </p:sp>
    </p:spTree>
    <p:extLst>
      <p:ext uri="{BB962C8B-B14F-4D97-AF65-F5344CB8AC3E}">
        <p14:creationId xmlns:p14="http://schemas.microsoft.com/office/powerpoint/2010/main" val="454168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913A7C3E-6B24-405F-9624-9B3010530648}" type="datetimeFigureOut">
              <a:rPr lang="it-IT" smtClean="0"/>
              <a:t>21/04/2015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9DDAED4-75E6-4169-9465-4F553531573A}" type="slidenum">
              <a:rPr lang="it-IT" smtClean="0"/>
              <a:t>‹N›</a:t>
            </a:fld>
            <a:endParaRPr lang="it-IT"/>
          </a:p>
        </p:txBody>
      </p:sp>
    </p:spTree>
    <p:extLst>
      <p:ext uri="{BB962C8B-B14F-4D97-AF65-F5344CB8AC3E}">
        <p14:creationId xmlns:p14="http://schemas.microsoft.com/office/powerpoint/2010/main" val="1064208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38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72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913A7C3E-6B24-405F-9624-9B3010530648}" type="datetimeFigureOut">
              <a:rPr lang="it-IT" smtClean="0"/>
              <a:t>21/04/2015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9DDAED4-75E6-4169-9465-4F553531573A}" type="slidenum">
              <a:rPr lang="it-IT" smtClean="0"/>
              <a:t>‹N›</a:t>
            </a:fld>
            <a:endParaRPr lang="it-IT"/>
          </a:p>
        </p:txBody>
      </p:sp>
    </p:spTree>
    <p:extLst>
      <p:ext uri="{BB962C8B-B14F-4D97-AF65-F5344CB8AC3E}">
        <p14:creationId xmlns:p14="http://schemas.microsoft.com/office/powerpoint/2010/main" val="173263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913A7C3E-6B24-405F-9624-9B3010530648}" type="datetimeFigureOut">
              <a:rPr lang="it-IT" smtClean="0"/>
              <a:t>21/04/2015</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19DDAED4-75E6-4169-9465-4F553531573A}" type="slidenum">
              <a:rPr lang="it-IT" smtClean="0"/>
              <a:t>‹N›</a:t>
            </a:fld>
            <a:endParaRPr lang="it-IT"/>
          </a:p>
        </p:txBody>
      </p:sp>
    </p:spTree>
    <p:extLst>
      <p:ext uri="{BB962C8B-B14F-4D97-AF65-F5344CB8AC3E}">
        <p14:creationId xmlns:p14="http://schemas.microsoft.com/office/powerpoint/2010/main" val="1149563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913A7C3E-6B24-405F-9624-9B3010530648}" type="datetimeFigureOut">
              <a:rPr lang="it-IT" smtClean="0"/>
              <a:t>21/04/2015</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19DDAED4-75E6-4169-9465-4F553531573A}" type="slidenum">
              <a:rPr lang="it-IT" smtClean="0"/>
              <a:t>‹N›</a:t>
            </a:fld>
            <a:endParaRPr lang="it-IT"/>
          </a:p>
        </p:txBody>
      </p:sp>
    </p:spTree>
    <p:extLst>
      <p:ext uri="{BB962C8B-B14F-4D97-AF65-F5344CB8AC3E}">
        <p14:creationId xmlns:p14="http://schemas.microsoft.com/office/powerpoint/2010/main" val="2639842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913A7C3E-6B24-405F-9624-9B3010530648}" type="datetimeFigureOut">
              <a:rPr lang="it-IT" smtClean="0"/>
              <a:t>21/04/2015</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19DDAED4-75E6-4169-9465-4F553531573A}" type="slidenum">
              <a:rPr lang="it-IT" smtClean="0"/>
              <a:t>‹N›</a:t>
            </a:fld>
            <a:endParaRPr lang="it-IT"/>
          </a:p>
        </p:txBody>
      </p:sp>
    </p:spTree>
    <p:extLst>
      <p:ext uri="{BB962C8B-B14F-4D97-AF65-F5344CB8AC3E}">
        <p14:creationId xmlns:p14="http://schemas.microsoft.com/office/powerpoint/2010/main" val="3742085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913A7C3E-6B24-405F-9624-9B3010530648}" type="datetimeFigureOut">
              <a:rPr lang="it-IT" smtClean="0"/>
              <a:t>21/04/2015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9DDAED4-75E6-4169-9465-4F553531573A}" type="slidenum">
              <a:rPr lang="it-IT" smtClean="0"/>
              <a:t>‹N›</a:t>
            </a:fld>
            <a:endParaRPr lang="it-IT"/>
          </a:p>
        </p:txBody>
      </p:sp>
    </p:spTree>
    <p:extLst>
      <p:ext uri="{BB962C8B-B14F-4D97-AF65-F5344CB8AC3E}">
        <p14:creationId xmlns:p14="http://schemas.microsoft.com/office/powerpoint/2010/main" val="500214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913A7C3E-6B24-405F-9624-9B3010530648}" type="datetimeFigureOut">
              <a:rPr lang="it-IT" smtClean="0"/>
              <a:t>21/04/2015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9DDAED4-75E6-4169-9465-4F553531573A}" type="slidenum">
              <a:rPr lang="it-IT" smtClean="0"/>
              <a:t>‹N›</a:t>
            </a:fld>
            <a:endParaRPr lang="it-IT"/>
          </a:p>
        </p:txBody>
      </p:sp>
    </p:spTree>
    <p:extLst>
      <p:ext uri="{BB962C8B-B14F-4D97-AF65-F5344CB8AC3E}">
        <p14:creationId xmlns:p14="http://schemas.microsoft.com/office/powerpoint/2010/main" val="3712037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3A7C3E-6B24-405F-9624-9B3010530648}" type="datetimeFigureOut">
              <a:rPr lang="it-IT" smtClean="0"/>
              <a:t>21/04/2015</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DDAED4-75E6-4169-9465-4F553531573A}" type="slidenum">
              <a:rPr lang="it-IT" smtClean="0"/>
              <a:t>‹N›</a:t>
            </a:fld>
            <a:endParaRPr lang="it-IT"/>
          </a:p>
        </p:txBody>
      </p:sp>
    </p:spTree>
    <p:extLst>
      <p:ext uri="{BB962C8B-B14F-4D97-AF65-F5344CB8AC3E}">
        <p14:creationId xmlns:p14="http://schemas.microsoft.com/office/powerpoint/2010/main" val="30867591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notesSlide" Target="../notesSlides/notesSlide1.xml"/><Relationship Id="rId7" Type="http://schemas.openxmlformats.org/officeDocument/2006/relationships/package" Target="../embeddings/Presentazione_di_Microsoft_PowerPoint1.pptx"/><Relationship Id="rId12"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4.png"/><Relationship Id="rId11" Type="http://schemas.openxmlformats.org/officeDocument/2006/relationships/image" Target="../media/image6.jpeg"/><Relationship Id="rId5" Type="http://schemas.openxmlformats.org/officeDocument/2006/relationships/image" Target="../media/image3.png"/><Relationship Id="rId10" Type="http://schemas.openxmlformats.org/officeDocument/2006/relationships/image" Target="../media/image5.jpeg"/><Relationship Id="rId4" Type="http://schemas.openxmlformats.org/officeDocument/2006/relationships/image" Target="../media/image2.png"/><Relationship Id="rId9" Type="http://schemas.openxmlformats.org/officeDocument/2006/relationships/hyperlink" Target="http://www.benecomune.net/"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google.it/url?q=http://moreintelligentlife.com/story/twilight-of-a-living-god&amp;sa=U&amp;ei=gnekUv7kLKekyQPvy4Ao&amp;ved=0CDYQ9QEwBg&amp;usg=AFQjCNHpbeUZiKMqXSj-MmZXLbLYrqghJg" TargetMode="External"/><Relationship Id="rId7"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hyperlink" Target="https://www.google.it/url?q=http://www.flickr.com/photos/37928098@N05/3491828276/&amp;sa=U&amp;ei=P3mkUqf5HoyByQOR04H4BA&amp;ved=0CE4Q9QEwEg&amp;usg=AFQjCNGSPltCS74S7WgOSzAyGv_tVeIsfw" TargetMode="Externa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24.jpeg"/><Relationship Id="rId5" Type="http://schemas.openxmlformats.org/officeDocument/2006/relationships/chart" Target="../charts/chart2.xml"/><Relationship Id="rId4" Type="http://schemas.openxmlformats.org/officeDocument/2006/relationships/chart" Target="../charts/chart1.xml"/></Relationships>
</file>

<file path=ppt/slides/_rels/slide3.xml.rels><?xml version="1.0" encoding="UTF-8" standalone="yes"?>
<Relationships xmlns="http://schemas.openxmlformats.org/package/2006/relationships"><Relationship Id="rId3" Type="http://schemas.openxmlformats.org/officeDocument/2006/relationships/hyperlink" Target="http://www.publicfutures.dk/wp-content/20_centuries_the_economist.gi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2159000" y="1844825"/>
            <a:ext cx="8229600" cy="1470025"/>
          </a:xfrm>
        </p:spPr>
        <p:txBody>
          <a:bodyPr>
            <a:normAutofit/>
          </a:bodyPr>
          <a:lstStyle/>
          <a:p>
            <a:pPr eaLnBrk="1" hangingPunct="1"/>
            <a:r>
              <a:rPr lang="it-IT" altLang="it-IT" sz="4000" dirty="0"/>
              <a:t>L’economia sociale e civile</a:t>
            </a:r>
          </a:p>
        </p:txBody>
      </p:sp>
      <p:sp>
        <p:nvSpPr>
          <p:cNvPr id="2051" name="Rectangle 3"/>
          <p:cNvSpPr>
            <a:spLocks noGrp="1" noChangeArrowheads="1"/>
          </p:cNvSpPr>
          <p:nvPr>
            <p:ph type="subTitle" idx="4294967295"/>
          </p:nvPr>
        </p:nvSpPr>
        <p:spPr>
          <a:xfrm>
            <a:off x="3024188" y="5214938"/>
            <a:ext cx="6400800" cy="533400"/>
          </a:xfrm>
        </p:spPr>
        <p:txBody>
          <a:bodyPr/>
          <a:lstStyle/>
          <a:p>
            <a:pPr marL="0" indent="0" algn="ctr">
              <a:buNone/>
            </a:pPr>
            <a:endParaRPr lang="it-IT" altLang="it-IT" sz="2400" dirty="0"/>
          </a:p>
        </p:txBody>
      </p:sp>
      <p:pic>
        <p:nvPicPr>
          <p:cNvPr id="2052" name="Picture 5" descr="Università degli studi di Roma - Tor Vergat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53600" y="4648201"/>
            <a:ext cx="635000"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6" descr="logo_mondia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91600" y="5791200"/>
            <a:ext cx="1474788"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Picture 7" descr="econometic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6400" y="6096001"/>
            <a:ext cx="1676400"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5" name="Text Box 8"/>
          <p:cNvSpPr txBox="1">
            <a:spLocks noChangeArrowheads="1"/>
          </p:cNvSpPr>
          <p:nvPr/>
        </p:nvSpPr>
        <p:spPr bwMode="auto">
          <a:xfrm>
            <a:off x="6781800" y="5410201"/>
            <a:ext cx="1600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50000"/>
              </a:spcBef>
              <a:buFontTx/>
              <a:buNone/>
            </a:pPr>
            <a:endParaRPr lang="en-US" altLang="it-IT" sz="1800">
              <a:latin typeface="Arial" pitchFamily="34" charset="0"/>
            </a:endParaRPr>
          </a:p>
        </p:txBody>
      </p:sp>
      <p:graphicFrame>
        <p:nvGraphicFramePr>
          <p:cNvPr id="2057" name="Object 12"/>
          <p:cNvGraphicFramePr>
            <a:graphicFrameLocks noChangeAspect="1"/>
          </p:cNvGraphicFramePr>
          <p:nvPr/>
        </p:nvGraphicFramePr>
        <p:xfrm>
          <a:off x="17867313" y="3405189"/>
          <a:ext cx="188912" cy="141287"/>
        </p:xfrm>
        <a:graphic>
          <a:graphicData uri="http://schemas.openxmlformats.org/presentationml/2006/ole">
            <mc:AlternateContent xmlns:mc="http://schemas.openxmlformats.org/markup-compatibility/2006">
              <mc:Choice xmlns:v="urn:schemas-microsoft-com:vml" Requires="v">
                <p:oleObj spid="_x0000_s1033" name="Presentazione" r:id="rId7" imgW="170755" imgH="126517" progId="PowerPoint.Show.12">
                  <p:embed/>
                </p:oleObj>
              </mc:Choice>
              <mc:Fallback>
                <p:oleObj name="Presentazione" r:id="rId7" imgW="170755" imgH="126517" progId="PowerPoint.Show.12">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867313" y="3405189"/>
                        <a:ext cx="188912" cy="141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6203" name="Rectangle 11"/>
          <p:cNvSpPr>
            <a:spLocks noChangeArrowheads="1"/>
          </p:cNvSpPr>
          <p:nvPr/>
        </p:nvSpPr>
        <p:spPr bwMode="auto">
          <a:xfrm>
            <a:off x="4238626" y="5929314"/>
            <a:ext cx="4214813" cy="784225"/>
          </a:xfrm>
          <a:prstGeom prst="rect">
            <a:avLst/>
          </a:prstGeom>
          <a:noFill/>
          <a:ln w="9525">
            <a:noFill/>
            <a:miter lim="800000"/>
            <a:headEnd/>
            <a:tailEnd/>
          </a:ln>
          <a:effectLst/>
        </p:spPr>
        <p:txBody>
          <a:bodyPr>
            <a:spAutoFit/>
          </a:bodyPr>
          <a:lstStyle/>
          <a:p>
            <a:pPr>
              <a:spcBef>
                <a:spcPct val="50000"/>
              </a:spcBef>
              <a:defRPr/>
            </a:pPr>
            <a:r>
              <a:rPr lang="it-IT" u="sng" dirty="0">
                <a:solidFill>
                  <a:srgbClr val="FF3300"/>
                </a:solidFill>
                <a:effectLst>
                  <a:outerShdw blurRad="38100" dist="38100" dir="2700000" algn="tl">
                    <a:srgbClr val="C0C0C0"/>
                  </a:outerShdw>
                </a:effectLst>
                <a:latin typeface="Arial" charset="0"/>
                <a:cs typeface="Arial" charset="0"/>
                <a:hlinkClick r:id="rId9"/>
              </a:rPr>
              <a:t>www.benecomune.net</a:t>
            </a:r>
            <a:endParaRPr lang="it-IT" u="sng" dirty="0">
              <a:solidFill>
                <a:srgbClr val="FF3300"/>
              </a:solidFill>
              <a:effectLst>
                <a:outerShdw blurRad="38100" dist="38100" dir="2700000" algn="tl">
                  <a:srgbClr val="C0C0C0"/>
                </a:outerShdw>
              </a:effectLst>
              <a:latin typeface="Arial" charset="0"/>
              <a:cs typeface="Arial" charset="0"/>
            </a:endParaRPr>
          </a:p>
          <a:p>
            <a:pPr>
              <a:spcBef>
                <a:spcPct val="50000"/>
              </a:spcBef>
              <a:defRPr/>
            </a:pPr>
            <a:r>
              <a:rPr lang="it-IT" u="sng" dirty="0">
                <a:solidFill>
                  <a:srgbClr val="FF3300"/>
                </a:solidFill>
                <a:effectLst>
                  <a:outerShdw blurRad="38100" dist="38100" dir="2700000" algn="tl">
                    <a:srgbClr val="C0C0C0"/>
                  </a:outerShdw>
                </a:effectLst>
                <a:latin typeface="Arial" charset="0"/>
                <a:cs typeface="Arial" charset="0"/>
              </a:rPr>
              <a:t>Blog felicità sostenibile  </a:t>
            </a:r>
            <a:r>
              <a:rPr lang="it-IT" u="sng" dirty="0" err="1">
                <a:solidFill>
                  <a:srgbClr val="FF3300"/>
                </a:solidFill>
                <a:effectLst>
                  <a:outerShdw blurRad="38100" dist="38100" dir="2700000" algn="tl">
                    <a:srgbClr val="C0C0C0"/>
                  </a:outerShdw>
                </a:effectLst>
                <a:latin typeface="Arial" charset="0"/>
                <a:cs typeface="Arial" charset="0"/>
              </a:rPr>
              <a:t>repubblica.it</a:t>
            </a:r>
            <a:endParaRPr lang="it-IT" u="sng" dirty="0">
              <a:solidFill>
                <a:srgbClr val="FF3300"/>
              </a:solidFill>
              <a:effectLst>
                <a:outerShdw blurRad="38100" dist="38100" dir="2700000" algn="tl">
                  <a:srgbClr val="C0C0C0"/>
                </a:outerShdw>
              </a:effectLst>
              <a:latin typeface="Arial" charset="0"/>
              <a:cs typeface="Arial" charset="0"/>
            </a:endParaRPr>
          </a:p>
        </p:txBody>
      </p:sp>
      <p:pic>
        <p:nvPicPr>
          <p:cNvPr id="2061" name="Picture 203" descr="http://preparednesspro.files.wordpress.com/2008/12/facebook-logo-jpg.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66876" y="5410201"/>
            <a:ext cx="73342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2" name="Picture 2" descr="https://encrypted-tbn0.gstatic.com/images?q=tbn:ANd9GcTZ4-7Im1qx4Tf4vlMz-hpUcbDCwU-whTTN6S_gYRtsOubrs7Wu"/>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178175" y="5380039"/>
            <a:ext cx="749300"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3" name="Picture 91" descr="C:\Users\leonardo\AppData\Local\Microsoft\Windows\Temporary Internet Files\Content.Outlook\UHILQIPJ\mesci_bv.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482725" y="3767138"/>
            <a:ext cx="1174750" cy="881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72266478"/>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normAutofit/>
          </a:bodyPr>
          <a:lstStyle/>
          <a:p>
            <a:pPr>
              <a:defRPr/>
            </a:pPr>
            <a:r>
              <a:rPr lang="it-IT" dirty="0" smtClean="0"/>
              <a:t>Gli ultimi dati globali Nielsen</a:t>
            </a:r>
            <a:br>
              <a:rPr lang="it-IT" dirty="0" smtClean="0"/>
            </a:br>
            <a:r>
              <a:rPr lang="it-IT" sz="3100" dirty="0"/>
              <a:t>(28.000 interviste in 56 paesi)</a:t>
            </a:r>
          </a:p>
        </p:txBody>
      </p:sp>
      <p:sp>
        <p:nvSpPr>
          <p:cNvPr id="92163" name="Segnaposto contenuto 2"/>
          <p:cNvSpPr>
            <a:spLocks noGrp="1"/>
          </p:cNvSpPr>
          <p:nvPr>
            <p:ph idx="1"/>
          </p:nvPr>
        </p:nvSpPr>
        <p:spPr/>
        <p:txBody>
          <a:bodyPr/>
          <a:lstStyle/>
          <a:p>
            <a:pPr eaLnBrk="1" hangingPunct="1"/>
            <a:endParaRPr lang="it-IT" altLang="it-IT" smtClean="0"/>
          </a:p>
        </p:txBody>
      </p:sp>
      <p:pic>
        <p:nvPicPr>
          <p:cNvPr id="92164" name="Picture 2" descr="http://cdn.ninjamarketing.it/wp-content/uploads/2012/04/Indagine_Nielsen_consumatore_globale-socialmente_responsabile.png?9d7bd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3975" y="2808289"/>
            <a:ext cx="4673600"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65" name="Rettangolo 3"/>
          <p:cNvSpPr>
            <a:spLocks noChangeArrowheads="1"/>
          </p:cNvSpPr>
          <p:nvPr/>
        </p:nvSpPr>
        <p:spPr bwMode="auto">
          <a:xfrm>
            <a:off x="2205038" y="1439864"/>
            <a:ext cx="7993062"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it-IT" altLang="it-IT" sz="2800" i="1"/>
              <a:t>Ben il 46% dei consumatori globali è disposto a pagare di più per prodotti e servizi di aziende che hanno sviluppato programmi di responsabilità sociale</a:t>
            </a:r>
            <a:endParaRPr lang="it-IT" altLang="it-IT" sz="2800"/>
          </a:p>
        </p:txBody>
      </p:sp>
    </p:spTree>
    <p:extLst>
      <p:ext uri="{BB962C8B-B14F-4D97-AF65-F5344CB8AC3E}">
        <p14:creationId xmlns:p14="http://schemas.microsoft.com/office/powerpoint/2010/main" val="22358696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pPr eaLnBrk="1" hangingPunct="1"/>
            <a:r>
              <a:rPr lang="it-IT" altLang="it-IT" smtClean="0"/>
              <a:t>Il voto nel portafoglio</a:t>
            </a:r>
          </a:p>
        </p:txBody>
      </p:sp>
      <p:sp>
        <p:nvSpPr>
          <p:cNvPr id="109571" name="Rectangle 3"/>
          <p:cNvSpPr>
            <a:spLocks noGrp="1" noChangeArrowheads="1"/>
          </p:cNvSpPr>
          <p:nvPr>
            <p:ph type="body" idx="1"/>
          </p:nvPr>
        </p:nvSpPr>
        <p:spPr/>
        <p:txBody>
          <a:bodyPr/>
          <a:lstStyle/>
          <a:p>
            <a:pPr eaLnBrk="1" hangingPunct="1"/>
            <a:r>
              <a:rPr lang="it-IT" altLang="it-IT" smtClean="0"/>
              <a:t>E` necessario un effettivo cambiamento di mentalita` che ci induca ad adottare </a:t>
            </a:r>
            <a:r>
              <a:rPr lang="it-IT" altLang="it-IT" b="1" smtClean="0"/>
              <a:t>nuovi stili di vita, ‘‘nei quali la ricerca del vero, del bello e del buono e la comunione con gli altri uomini per una crescita comune siano gli elementi che determinano le scelte dei consumi, dei risparmi e degli investimenti’’</a:t>
            </a:r>
          </a:p>
        </p:txBody>
      </p:sp>
    </p:spTree>
    <p:extLst>
      <p:ext uri="{BB962C8B-B14F-4D97-AF65-F5344CB8AC3E}">
        <p14:creationId xmlns:p14="http://schemas.microsoft.com/office/powerpoint/2010/main" val="16528355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pPr eaLnBrk="1" hangingPunct="1"/>
            <a:r>
              <a:rPr lang="it-IT" altLang="it-IT" smtClean="0"/>
              <a:t>Il voto nel portafoglio (2)</a:t>
            </a:r>
          </a:p>
        </p:txBody>
      </p:sp>
      <p:sp>
        <p:nvSpPr>
          <p:cNvPr id="110595" name="Rectangle 3"/>
          <p:cNvSpPr>
            <a:spLocks noGrp="1" noChangeArrowheads="1"/>
          </p:cNvSpPr>
          <p:nvPr>
            <p:ph type="body" idx="1"/>
          </p:nvPr>
        </p:nvSpPr>
        <p:spPr/>
        <p:txBody>
          <a:bodyPr/>
          <a:lstStyle/>
          <a:p>
            <a:pPr eaLnBrk="1" hangingPunct="1">
              <a:lnSpc>
                <a:spcPct val="90000"/>
              </a:lnSpc>
            </a:pPr>
            <a:r>
              <a:rPr lang="it-IT" altLang="it-IT" sz="2400"/>
              <a:t>La interconnessione mondiale ha fatto emergere un nuovo potere politico, quello dei consumatori e delle loro associazioni. Si tratta di un fenomeno da approfondire, che contiene elementi positivi da incentivare e anche eccessi da evitare. E` bene che le persone si rendano conto che acquistare e` sempre un atto morale, oltre che economico. C’e` dunque una precisa responsabilita` sociale del consumatore, che si accompagna alla responsabilita` sociale dell’impresa. I consumatori vanno continuamente educati 145 al ruolo che quotidianamente esercitano e che essi possono svolgere nel rispetto dei principi morali, senza sminuire la razionalita` economica intrinseca all’atto dell’acquistare.</a:t>
            </a:r>
          </a:p>
        </p:txBody>
      </p:sp>
    </p:spTree>
    <p:extLst>
      <p:ext uri="{BB962C8B-B14F-4D97-AF65-F5344CB8AC3E}">
        <p14:creationId xmlns:p14="http://schemas.microsoft.com/office/powerpoint/2010/main" val="42194313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olo 1"/>
          <p:cNvSpPr>
            <a:spLocks noGrp="1"/>
          </p:cNvSpPr>
          <p:nvPr>
            <p:ph type="title"/>
          </p:nvPr>
        </p:nvSpPr>
        <p:spPr/>
        <p:txBody>
          <a:bodyPr/>
          <a:lstStyle/>
          <a:p>
            <a:endParaRPr lang="it-IT" altLang="it-IT" dirty="0" smtClean="0"/>
          </a:p>
        </p:txBody>
      </p:sp>
      <p:pic>
        <p:nvPicPr>
          <p:cNvPr id="94211" name="Segnaposto contenuto 1"/>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919537" y="235154"/>
            <a:ext cx="6035675" cy="4525963"/>
          </a:xfrm>
        </p:spPr>
      </p:pic>
      <p:sp>
        <p:nvSpPr>
          <p:cNvPr id="94212" name="CasellaDiTesto 2"/>
          <p:cNvSpPr txBox="1">
            <a:spLocks noChangeArrowheads="1"/>
          </p:cNvSpPr>
          <p:nvPr/>
        </p:nvSpPr>
        <p:spPr bwMode="auto">
          <a:xfrm>
            <a:off x="2424113" y="4857750"/>
            <a:ext cx="763270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it-IT" altLang="it-IT" sz="2400"/>
              <a:t>La solidarietà più che un atteggiamento affettivo o individuale, è un modo di intendere e vivere l’attività e la società umana. Deve riflettersi in idee, pratiche, sentimenti, strutture e istituzioni; implica una pianificazione globale delle diverse dimensioni dell’esistenza”</a:t>
            </a:r>
            <a:r>
              <a:rPr lang="it-IT" altLang="it-IT" sz="1800"/>
              <a:t/>
            </a:r>
            <a:br>
              <a:rPr lang="it-IT" altLang="it-IT" sz="1800"/>
            </a:br>
            <a:endParaRPr lang="it-IT" altLang="it-IT" sz="1800"/>
          </a:p>
        </p:txBody>
      </p:sp>
      <p:sp>
        <p:nvSpPr>
          <p:cNvPr id="2" name="CasellaDiTesto 1"/>
          <p:cNvSpPr txBox="1"/>
          <p:nvPr/>
        </p:nvSpPr>
        <p:spPr>
          <a:xfrm>
            <a:off x="7413648" y="188640"/>
            <a:ext cx="2880320" cy="4801314"/>
          </a:xfrm>
          <a:prstGeom prst="rect">
            <a:avLst/>
          </a:prstGeom>
          <a:noFill/>
        </p:spPr>
        <p:txBody>
          <a:bodyPr wrap="square" rtlCol="0">
            <a:spAutoFit/>
          </a:bodyPr>
          <a:lstStyle/>
          <a:p>
            <a:r>
              <a:rPr lang="it-IT" dirty="0"/>
              <a:t>Dobbiamo  scegliere se acquistare prodotti che potrebbero ragionevolmente essere stati realizzati attraverso lo sfruttamento di altre persone. Alcuni di noi, per indifferenza, o perché distratti dalle preoccupazioni quotidiane, o per ragioni economiche, chiudono un occhio. Altri invece scelgono di fare qualcosa di positivo </a:t>
            </a:r>
          </a:p>
          <a:p>
            <a:endParaRPr lang="it-IT" dirty="0"/>
          </a:p>
          <a:p>
            <a:r>
              <a:rPr lang="it-IT" dirty="0"/>
              <a:t>Messaggio di papa Francesco per Giornata Pace 2015</a:t>
            </a:r>
          </a:p>
          <a:p>
            <a:endParaRPr lang="it-IT" dirty="0"/>
          </a:p>
        </p:txBody>
      </p:sp>
    </p:spTree>
    <p:extLst>
      <p:ext uri="{BB962C8B-B14F-4D97-AF65-F5344CB8AC3E}">
        <p14:creationId xmlns:p14="http://schemas.microsoft.com/office/powerpoint/2010/main" val="26937352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olo 1"/>
          <p:cNvSpPr>
            <a:spLocks noGrp="1"/>
          </p:cNvSpPr>
          <p:nvPr>
            <p:ph type="title"/>
          </p:nvPr>
        </p:nvSpPr>
        <p:spPr/>
        <p:txBody>
          <a:bodyPr/>
          <a:lstStyle/>
          <a:p>
            <a:endParaRPr lang="it-IT" altLang="it-IT" smtClean="0"/>
          </a:p>
        </p:txBody>
      </p:sp>
      <p:sp>
        <p:nvSpPr>
          <p:cNvPr id="3" name="Segnaposto contenuto 2"/>
          <p:cNvSpPr>
            <a:spLocks noGrp="1"/>
          </p:cNvSpPr>
          <p:nvPr>
            <p:ph idx="1"/>
          </p:nvPr>
        </p:nvSpPr>
        <p:spPr>
          <a:xfrm>
            <a:off x="4295776" y="3213101"/>
            <a:ext cx="2378075" cy="3128963"/>
          </a:xfrm>
        </p:spPr>
        <p:txBody>
          <a:bodyPr>
            <a:normAutofit/>
          </a:bodyPr>
          <a:lstStyle/>
          <a:p>
            <a:pPr>
              <a:defRPr/>
            </a:pPr>
            <a:r>
              <a:rPr lang="it-IT" dirty="0" smtClean="0"/>
              <a:t>Le commesse Irlandesi…</a:t>
            </a:r>
          </a:p>
          <a:p>
            <a:pPr>
              <a:defRPr/>
            </a:pPr>
            <a:r>
              <a:rPr lang="it-IT" dirty="0" smtClean="0"/>
              <a:t>Orgogliosi di essere da questo lato della storia</a:t>
            </a:r>
            <a:endParaRPr lang="it-IT" dirty="0"/>
          </a:p>
        </p:txBody>
      </p:sp>
      <p:pic>
        <p:nvPicPr>
          <p:cNvPr id="95236" name="Picture 2" descr="https://encrypted-tbn0.gstatic.com/images?q=tbn:ANd9GcQQIw4VbI6ODVyRJSWSl4MfCnRptE_flPWWAvzZ3CrDF2GvHWmiRiztkBcS">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8951" y="2981325"/>
            <a:ext cx="2443163" cy="366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237" name="Picture 4" descr="https://encrypted-tbn2.gstatic.com/images?q=tbn:ANd9GcQ0rbMr1pT6Sirt9_n1zn7GNUSw00kOI4KMUr1p4En-xUs5JEIf10X-CJM">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16726" y="1776414"/>
            <a:ext cx="3713163" cy="508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238" name="Picture 6" descr="south-africa-divestment-sanctions-boycott-apartheid-nelson-mandela-anc-free-south-africa-movemen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31950" y="-100013"/>
            <a:ext cx="8388350" cy="2736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45830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err="1"/>
              <a:t>Examples</a:t>
            </a:r>
            <a:r>
              <a:rPr lang="it-IT" dirty="0"/>
              <a:t> of vote with the </a:t>
            </a:r>
            <a:r>
              <a:rPr lang="it-IT" dirty="0" err="1"/>
              <a:t>wallet</a:t>
            </a:r>
            <a:r>
              <a:rPr lang="it-IT" dirty="0"/>
              <a:t> success: </a:t>
            </a:r>
            <a:r>
              <a:rPr lang="it-IT" dirty="0" smtClean="0"/>
              <a:t>Fair </a:t>
            </a:r>
            <a:r>
              <a:rPr lang="it-IT" dirty="0" err="1" smtClean="0"/>
              <a:t>Trade</a:t>
            </a:r>
            <a:endParaRPr lang="it-IT" dirty="0"/>
          </a:p>
        </p:txBody>
      </p:sp>
      <p:sp>
        <p:nvSpPr>
          <p:cNvPr id="3" name="Segnaposto contenuto 2"/>
          <p:cNvSpPr>
            <a:spLocks noGrp="1"/>
          </p:cNvSpPr>
          <p:nvPr>
            <p:ph idx="1"/>
          </p:nvPr>
        </p:nvSpPr>
        <p:spPr/>
        <p:txBody>
          <a:bodyPr>
            <a:normAutofit fontScale="85000" lnSpcReduction="20000"/>
          </a:bodyPr>
          <a:lstStyle/>
          <a:p>
            <a:r>
              <a:rPr lang="en-US" dirty="0"/>
              <a:t>Fair trade is a supply chain in which importers decide to transfer to marginalized raw material producers a higher share of value added than what otherwise would have been the case in order to finance their empowerment, skill upgrading and provision of public goods to the local community. </a:t>
            </a:r>
            <a:endParaRPr lang="en-US" dirty="0" smtClean="0"/>
          </a:p>
          <a:p>
            <a:r>
              <a:rPr lang="en-US" dirty="0" smtClean="0"/>
              <a:t>FT </a:t>
            </a:r>
            <a:r>
              <a:rPr lang="en-US" dirty="0"/>
              <a:t>sales have grown considerably in the last years in spite of the global financial crisis. They were 33 percent higher in Germany, 26 percent in the Netherlands, 28 percent in Sweden, 25 percent in Switzerland and 16 percent in the UK in 2012 compared to 2011. Excluding the USA, average sales in all other Fairtrade markets increased by over 20 percent in the same year. </a:t>
            </a:r>
            <a:endParaRPr lang="en-US" dirty="0" smtClean="0"/>
          </a:p>
          <a:p>
            <a:r>
              <a:rPr lang="en-US" dirty="0" smtClean="0"/>
              <a:t>Empirical </a:t>
            </a:r>
            <a:r>
              <a:rPr lang="en-US" dirty="0"/>
              <a:t>evidence documents that the vote of the wallet for </a:t>
            </a:r>
            <a:r>
              <a:rPr lang="en-US" dirty="0" err="1"/>
              <a:t>fairtrade</a:t>
            </a:r>
            <a:r>
              <a:rPr lang="en-US" dirty="0"/>
              <a:t> products has triggered imitation of profit maximizing incumbents. </a:t>
            </a:r>
            <a:endParaRPr lang="en-US" dirty="0" smtClean="0"/>
          </a:p>
          <a:p>
            <a:r>
              <a:rPr lang="en-US" dirty="0" smtClean="0"/>
              <a:t>Valuable </a:t>
            </a:r>
            <a:r>
              <a:rPr lang="en-US" dirty="0"/>
              <a:t>examples are </a:t>
            </a:r>
            <a:r>
              <a:rPr lang="en-US" dirty="0" err="1"/>
              <a:t>Nestlè</a:t>
            </a:r>
            <a:r>
              <a:rPr lang="en-US" dirty="0"/>
              <a:t>, Tesco, Sainsbury, Ben &amp; Jerry (Unilever),</a:t>
            </a:r>
            <a:r>
              <a:rPr lang="en-US" baseline="30000" dirty="0"/>
              <a:t> </a:t>
            </a:r>
            <a:r>
              <a:rPr lang="en-US" dirty="0"/>
              <a:t>Starbucks, Mars and Ferrero</a:t>
            </a:r>
            <a:r>
              <a:rPr lang="en-US" baseline="30000" dirty="0"/>
              <a:t> </a:t>
            </a:r>
            <a:r>
              <a:rPr lang="it-IT" dirty="0"/>
              <a:t>  and </a:t>
            </a:r>
            <a:r>
              <a:rPr lang="it-IT" dirty="0" err="1"/>
              <a:t>several</a:t>
            </a:r>
            <a:r>
              <a:rPr lang="it-IT" dirty="0"/>
              <a:t> </a:t>
            </a:r>
            <a:r>
              <a:rPr lang="it-IT" dirty="0" err="1"/>
              <a:t>institutions</a:t>
            </a:r>
            <a:r>
              <a:rPr lang="it-IT" dirty="0"/>
              <a:t> </a:t>
            </a:r>
            <a:r>
              <a:rPr lang="it-IT" dirty="0" err="1"/>
              <a:t>have</a:t>
            </a:r>
            <a:r>
              <a:rPr lang="it-IT" dirty="0"/>
              <a:t> </a:t>
            </a:r>
            <a:r>
              <a:rPr lang="it-IT" dirty="0" err="1"/>
              <a:t>acknowledged</a:t>
            </a:r>
            <a:r>
              <a:rPr lang="it-IT" dirty="0"/>
              <a:t> the </a:t>
            </a:r>
            <a:r>
              <a:rPr lang="it-IT" dirty="0" err="1"/>
              <a:t>contagion</a:t>
            </a:r>
            <a:r>
              <a:rPr lang="it-IT" dirty="0"/>
              <a:t> </a:t>
            </a:r>
            <a:r>
              <a:rPr lang="it-IT" dirty="0" err="1"/>
              <a:t>potential</a:t>
            </a:r>
            <a:r>
              <a:rPr lang="it-IT" dirty="0"/>
              <a:t> of </a:t>
            </a:r>
            <a:r>
              <a:rPr lang="it-IT" dirty="0" err="1"/>
              <a:t>this</a:t>
            </a:r>
            <a:r>
              <a:rPr lang="it-IT" dirty="0"/>
              <a:t> </a:t>
            </a:r>
            <a:r>
              <a:rPr lang="it-IT" dirty="0" err="1"/>
              <a:t>action</a:t>
            </a:r>
            <a:r>
              <a:rPr lang="it-IT" dirty="0"/>
              <a:t>. </a:t>
            </a:r>
          </a:p>
        </p:txBody>
      </p:sp>
    </p:spTree>
    <p:extLst>
      <p:ext uri="{BB962C8B-B14F-4D97-AF65-F5344CB8AC3E}">
        <p14:creationId xmlns:p14="http://schemas.microsoft.com/office/powerpoint/2010/main" val="24843774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err="1" smtClean="0"/>
              <a:t>Examples</a:t>
            </a:r>
            <a:r>
              <a:rPr lang="it-IT" dirty="0" smtClean="0"/>
              <a:t> of vote with the </a:t>
            </a:r>
            <a:r>
              <a:rPr lang="it-IT" dirty="0" err="1" smtClean="0"/>
              <a:t>wallet</a:t>
            </a:r>
            <a:r>
              <a:rPr lang="it-IT" dirty="0" smtClean="0"/>
              <a:t> success: SR </a:t>
            </a:r>
            <a:r>
              <a:rPr lang="it-IT" dirty="0" err="1" smtClean="0"/>
              <a:t>investment</a:t>
            </a:r>
            <a:r>
              <a:rPr lang="it-IT" dirty="0" smtClean="0"/>
              <a:t> funds</a:t>
            </a:r>
            <a:endParaRPr lang="it-IT" dirty="0"/>
          </a:p>
        </p:txBody>
      </p:sp>
      <p:sp>
        <p:nvSpPr>
          <p:cNvPr id="3" name="Segnaposto contenuto 2"/>
          <p:cNvSpPr>
            <a:spLocks noGrp="1"/>
          </p:cNvSpPr>
          <p:nvPr>
            <p:ph idx="1"/>
          </p:nvPr>
        </p:nvSpPr>
        <p:spPr/>
        <p:txBody>
          <a:bodyPr>
            <a:normAutofit/>
          </a:bodyPr>
          <a:lstStyle/>
          <a:p>
            <a:r>
              <a:rPr lang="en-US" dirty="0"/>
              <a:t>Assets subject to exclusion criteria grew by 91% between 2011 and 2013 and cover an estimated 41% (€6.9 trillion) of European professionally managed assets. </a:t>
            </a:r>
            <a:endParaRPr lang="en-US" dirty="0" smtClean="0"/>
          </a:p>
          <a:p>
            <a:r>
              <a:rPr lang="en-US" dirty="0" smtClean="0"/>
              <a:t>Exclusions </a:t>
            </a:r>
            <a:r>
              <a:rPr lang="en-US" dirty="0"/>
              <a:t>cover more assets than any other SRI strategy and have the most consistent usage across Europe. Voluntary exclusions related to Cluster Munitions and Anti-Personnel Landmines (CM&amp;APL) are most common. </a:t>
            </a:r>
            <a:endParaRPr lang="en-US" dirty="0" smtClean="0"/>
          </a:p>
          <a:p>
            <a:r>
              <a:rPr lang="en-US" dirty="0" smtClean="0"/>
              <a:t>They </a:t>
            </a:r>
            <a:r>
              <a:rPr lang="en-US" dirty="0"/>
              <a:t>cover about 30% (€5.0 trillion) of the European investment market. Other Exclusion assets, not related to CM &amp; APL, cover about 23% (€4.0 trillion) of the market</a:t>
            </a:r>
            <a:endParaRPr lang="it-IT" dirty="0"/>
          </a:p>
        </p:txBody>
      </p:sp>
    </p:spTree>
    <p:extLst>
      <p:ext uri="{BB962C8B-B14F-4D97-AF65-F5344CB8AC3E}">
        <p14:creationId xmlns:p14="http://schemas.microsoft.com/office/powerpoint/2010/main" val="32007720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err="1"/>
              <a:t>Examples</a:t>
            </a:r>
            <a:r>
              <a:rPr lang="it-IT" dirty="0"/>
              <a:t> of vote with the </a:t>
            </a:r>
            <a:r>
              <a:rPr lang="it-IT" dirty="0" err="1"/>
              <a:t>wallet</a:t>
            </a:r>
            <a:r>
              <a:rPr lang="it-IT" dirty="0"/>
              <a:t> </a:t>
            </a:r>
            <a:r>
              <a:rPr lang="it-IT" dirty="0" smtClean="0"/>
              <a:t>success: </a:t>
            </a:r>
            <a:r>
              <a:rPr lang="it-IT" dirty="0"/>
              <a:t>SR </a:t>
            </a:r>
            <a:r>
              <a:rPr lang="it-IT" dirty="0" err="1"/>
              <a:t>investment</a:t>
            </a:r>
            <a:r>
              <a:rPr lang="it-IT" dirty="0"/>
              <a:t> funds</a:t>
            </a:r>
          </a:p>
        </p:txBody>
      </p:sp>
      <p:sp>
        <p:nvSpPr>
          <p:cNvPr id="3" name="Segnaposto contenuto 2"/>
          <p:cNvSpPr>
            <a:spLocks noGrp="1"/>
          </p:cNvSpPr>
          <p:nvPr>
            <p:ph idx="1"/>
          </p:nvPr>
        </p:nvSpPr>
        <p:spPr/>
        <p:txBody>
          <a:bodyPr>
            <a:normAutofit fontScale="92500" lnSpcReduction="20000"/>
          </a:bodyPr>
          <a:lstStyle/>
          <a:p>
            <a:r>
              <a:rPr lang="en-US" dirty="0"/>
              <a:t>The USSIF report finds that Sustainable, responsible and impact investing (SRI) assets have expanded 76 percent in two years: from $3.74 trillion at the start of 2012 to $6.57 trillion at the start of 2014, according to the US SIF Foundation’s latest biennial survey, the </a:t>
            </a:r>
            <a:r>
              <a:rPr lang="en-US" i="1" dirty="0"/>
              <a:t>Report on US Sustainable, Responsible and Impact Investing Trends 2014</a:t>
            </a:r>
            <a:r>
              <a:rPr lang="en-US" dirty="0"/>
              <a:t>. As a result, assets managed with SRI strategies now account for more than one out of every six dollars under professional management in the United States. </a:t>
            </a:r>
            <a:endParaRPr lang="it-IT" dirty="0"/>
          </a:p>
          <a:p>
            <a:r>
              <a:rPr lang="en-US" dirty="0"/>
              <a:t>“The findings released today clearly demonstrate that investment decisions using sustainable, responsible and impact investing strategies are on the rise,” said Lisa </a:t>
            </a:r>
            <a:r>
              <a:rPr lang="en-US" dirty="0" err="1"/>
              <a:t>Woll</a:t>
            </a:r>
            <a:r>
              <a:rPr lang="en-US" dirty="0"/>
              <a:t>, CEO of US SIF and the US SIF Foundation. “Sustainable investment strategies are being applied across asset classes to promote corporate social responsibility, build long-term value for companies and their stakeholders, and foster businesses that will yield community and environmental benefits.”</a:t>
            </a:r>
            <a:endParaRPr lang="it-IT" dirty="0"/>
          </a:p>
          <a:p>
            <a:endParaRPr lang="it-IT" dirty="0"/>
          </a:p>
        </p:txBody>
      </p:sp>
    </p:spTree>
    <p:extLst>
      <p:ext uri="{BB962C8B-B14F-4D97-AF65-F5344CB8AC3E}">
        <p14:creationId xmlns:p14="http://schemas.microsoft.com/office/powerpoint/2010/main" val="28839123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La formula del successo del voto col portafoglio</a:t>
            </a:r>
            <a:endParaRPr lang="it-IT" dirty="0"/>
          </a:p>
        </p:txBody>
      </p:sp>
      <mc:AlternateContent xmlns:mc="http://schemas.openxmlformats.org/markup-compatibility/2006" xmlns:a14="http://schemas.microsoft.com/office/drawing/2010/main">
        <mc:Choice Requires="a14">
          <p:sp>
            <p:nvSpPr>
              <p:cNvPr id="3" name="Segnaposto contenuto 2"/>
              <p:cNvSpPr>
                <a:spLocks noGrp="1"/>
              </p:cNvSpPr>
              <p:nvPr>
                <p:ph idx="1"/>
              </p:nvPr>
            </p:nvSpPr>
            <p:spPr/>
            <p:txBody>
              <a:bodyPr>
                <a:normAutofit lnSpcReduction="10000"/>
              </a:bodyPr>
              <a:lstStyle/>
              <a:p>
                <a14:m>
                  <m:oMath xmlns:m="http://schemas.openxmlformats.org/officeDocument/2006/math">
                    <m:r>
                      <m:rPr>
                        <m:sty m:val="p"/>
                      </m:rPr>
                      <a:rPr lang="el-GR" i="1">
                        <a:latin typeface="Cambria Math"/>
                      </a:rPr>
                      <m:t>π</m:t>
                    </m:r>
                  </m:oMath>
                </a14:m>
                <a:r>
                  <a:rPr lang="it-IT" i="1" dirty="0" err="1" smtClean="0">
                    <a:latin typeface="Cambria Math"/>
                  </a:rPr>
                  <a:t>b+a-c</a:t>
                </a:r>
                <a:endParaRPr lang="it-IT" i="1" dirty="0" smtClean="0">
                  <a:latin typeface="Cambria Math"/>
                </a:endParaRPr>
              </a:p>
              <a:p>
                <a:endParaRPr lang="it-IT" i="1" dirty="0" smtClean="0">
                  <a:latin typeface="Cambria Math"/>
                </a:endParaRPr>
              </a:p>
              <a:p>
                <a:r>
                  <a:rPr lang="it-IT" dirty="0" smtClean="0"/>
                  <a:t>b= beneficio per chi vota generato da </a:t>
                </a:r>
              </a:p>
              <a:p>
                <a:endParaRPr lang="it-IT" dirty="0"/>
              </a:p>
              <a:p>
                <a:r>
                  <a:rPr lang="it-IT" dirty="0" smtClean="0"/>
                  <a:t>a= soddisfazione altruistica del votare (zero per chi non è sensibile)</a:t>
                </a:r>
              </a:p>
              <a:p>
                <a:endParaRPr lang="it-IT" dirty="0"/>
              </a:p>
              <a:p>
                <a:r>
                  <a:rPr lang="it-IT" dirty="0"/>
                  <a:t>c</a:t>
                </a:r>
                <a:r>
                  <a:rPr lang="it-IT" dirty="0" smtClean="0"/>
                  <a:t>= il costo del votare col portafoglio (differenziale di prezzo)</a:t>
                </a:r>
              </a:p>
              <a:p>
                <a:endParaRPr lang="it-IT" i="1" dirty="0" smtClean="0">
                  <a:latin typeface="Cambria Math"/>
                </a:endParaRPr>
              </a:p>
              <a:p>
                <a14:m>
                  <m:oMath xmlns:m="http://schemas.openxmlformats.org/officeDocument/2006/math">
                    <m:r>
                      <m:rPr>
                        <m:sty m:val="p"/>
                      </m:rPr>
                      <a:rPr lang="el-GR" i="1">
                        <a:latin typeface="Cambria Math"/>
                      </a:rPr>
                      <m:t>π</m:t>
                    </m:r>
                    <m:r>
                      <a:rPr lang="el-GR" i="1">
                        <a:latin typeface="Cambria Math"/>
                      </a:rPr>
                      <m:t> </m:t>
                    </m:r>
                  </m:oMath>
                </a14:m>
                <a:r>
                  <a:rPr lang="it-IT" dirty="0" smtClean="0"/>
                  <a:t>= quota di quanti votano</a:t>
                </a:r>
              </a:p>
              <a:p>
                <a:endParaRPr lang="it-IT" dirty="0"/>
              </a:p>
              <a:p>
                <a:endParaRPr lang="it-IT" dirty="0"/>
              </a:p>
            </p:txBody>
          </p:sp>
        </mc:Choice>
        <mc:Fallback xmlns="">
          <p:sp>
            <p:nvSpPr>
              <p:cNvPr id="3" name="Segnaposto contenuto 2"/>
              <p:cNvSpPr>
                <a:spLocks noGrp="1" noRot="1" noChangeAspect="1" noMove="1" noResize="1" noEditPoints="1" noAdjustHandles="1" noChangeArrowheads="1" noChangeShapeType="1" noTextEdit="1"/>
              </p:cNvSpPr>
              <p:nvPr>
                <p:ph idx="1"/>
              </p:nvPr>
            </p:nvSpPr>
            <p:spPr>
              <a:blipFill rotWithShape="0">
                <a:blip r:embed="rId3"/>
                <a:stretch>
                  <a:fillRect l="-1043" t="-3361" b="-280"/>
                </a:stretch>
              </a:blipFill>
            </p:spPr>
            <p:txBody>
              <a:bodyPr/>
              <a:lstStyle/>
              <a:p>
                <a:r>
                  <a:rPr lang="it-IT">
                    <a:noFill/>
                  </a:rPr>
                  <a:t> </a:t>
                </a:r>
              </a:p>
            </p:txBody>
          </p:sp>
        </mc:Fallback>
      </mc:AlternateContent>
    </p:spTree>
    <p:extLst>
      <p:ext uri="{BB962C8B-B14F-4D97-AF65-F5344CB8AC3E}">
        <p14:creationId xmlns:p14="http://schemas.microsoft.com/office/powerpoint/2010/main" val="39352926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Ci vogliono «enzimi» che aggreghino volenterosi attraverso </a:t>
            </a:r>
            <a:r>
              <a:rPr lang="it-IT" dirty="0" err="1" smtClean="0"/>
              <a:t>InFormAzione</a:t>
            </a:r>
            <a:r>
              <a:rPr lang="it-IT" dirty="0" smtClean="0"/>
              <a:t> e </a:t>
            </a:r>
            <a:r>
              <a:rPr lang="it-IT" dirty="0" err="1" smtClean="0"/>
              <a:t>ComunicAzione</a:t>
            </a:r>
            <a:endParaRPr lang="it-IT" dirty="0"/>
          </a:p>
        </p:txBody>
      </p:sp>
      <p:cxnSp>
        <p:nvCxnSpPr>
          <p:cNvPr id="5" name="Connettore 1 4"/>
          <p:cNvCxnSpPr/>
          <p:nvPr/>
        </p:nvCxnSpPr>
        <p:spPr>
          <a:xfrm>
            <a:off x="5663952" y="1988840"/>
            <a:ext cx="0" cy="39604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Connettore 1 6"/>
          <p:cNvCxnSpPr/>
          <p:nvPr/>
        </p:nvCxnSpPr>
        <p:spPr>
          <a:xfrm>
            <a:off x="2207568" y="3861048"/>
            <a:ext cx="8003232" cy="2134"/>
          </a:xfrm>
          <a:prstGeom prst="line">
            <a:avLst/>
          </a:prstGeom>
        </p:spPr>
        <p:style>
          <a:lnRef idx="1">
            <a:schemeClr val="accent1"/>
          </a:lnRef>
          <a:fillRef idx="0">
            <a:schemeClr val="accent1"/>
          </a:fillRef>
          <a:effectRef idx="0">
            <a:schemeClr val="accent1"/>
          </a:effectRef>
          <a:fontRef idx="minor">
            <a:schemeClr val="tx1"/>
          </a:fontRef>
        </p:style>
      </p:cxnSp>
      <p:sp>
        <p:nvSpPr>
          <p:cNvPr id="8" name="Ovale 7"/>
          <p:cNvSpPr/>
          <p:nvPr/>
        </p:nvSpPr>
        <p:spPr>
          <a:xfrm>
            <a:off x="4655840" y="2564904"/>
            <a:ext cx="2376264" cy="25922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rgbClr val="FF0000"/>
              </a:solidFill>
            </a:endParaRPr>
          </a:p>
        </p:txBody>
      </p:sp>
      <p:sp>
        <p:nvSpPr>
          <p:cNvPr id="10" name="CasellaDiTesto 9"/>
          <p:cNvSpPr txBox="1"/>
          <p:nvPr/>
        </p:nvSpPr>
        <p:spPr>
          <a:xfrm>
            <a:off x="9552384" y="4077073"/>
            <a:ext cx="936104" cy="646331"/>
          </a:xfrm>
          <a:prstGeom prst="rect">
            <a:avLst/>
          </a:prstGeom>
          <a:noFill/>
        </p:spPr>
        <p:txBody>
          <a:bodyPr wrap="square" rtlCol="0">
            <a:spAutoFit/>
          </a:bodyPr>
          <a:lstStyle/>
          <a:p>
            <a:r>
              <a:rPr lang="it-IT" dirty="0" err="1"/>
              <a:t>Income</a:t>
            </a:r>
            <a:endParaRPr lang="it-IT" dirty="0"/>
          </a:p>
          <a:p>
            <a:r>
              <a:rPr lang="it-IT" dirty="0"/>
              <a:t>Y&gt;c</a:t>
            </a:r>
          </a:p>
        </p:txBody>
      </p:sp>
      <p:sp>
        <p:nvSpPr>
          <p:cNvPr id="11" name="CasellaDiTesto 10"/>
          <p:cNvSpPr txBox="1"/>
          <p:nvPr/>
        </p:nvSpPr>
        <p:spPr>
          <a:xfrm>
            <a:off x="3719736" y="1434843"/>
            <a:ext cx="4469668" cy="646331"/>
          </a:xfrm>
          <a:prstGeom prst="rect">
            <a:avLst/>
          </a:prstGeom>
          <a:noFill/>
        </p:spPr>
        <p:txBody>
          <a:bodyPr wrap="square" rtlCol="0">
            <a:spAutoFit/>
          </a:bodyPr>
          <a:lstStyle/>
          <a:p>
            <a:r>
              <a:rPr lang="it-IT" dirty="0" err="1"/>
              <a:t>Preference</a:t>
            </a:r>
            <a:r>
              <a:rPr lang="it-IT" dirty="0"/>
              <a:t> </a:t>
            </a:r>
            <a:r>
              <a:rPr lang="it-IT" dirty="0" err="1"/>
              <a:t>axis</a:t>
            </a:r>
            <a:r>
              <a:rPr lang="it-IT" dirty="0"/>
              <a:t> (</a:t>
            </a:r>
            <a:r>
              <a:rPr lang="it-IT" dirty="0" err="1"/>
              <a:t>other</a:t>
            </a:r>
            <a:r>
              <a:rPr lang="it-IT" dirty="0"/>
              <a:t> </a:t>
            </a:r>
            <a:r>
              <a:rPr lang="it-IT" dirty="0" err="1"/>
              <a:t>regarding</a:t>
            </a:r>
            <a:r>
              <a:rPr lang="it-IT" dirty="0"/>
              <a:t> </a:t>
            </a:r>
            <a:r>
              <a:rPr lang="it-IT" dirty="0" err="1"/>
              <a:t>preferences</a:t>
            </a:r>
            <a:r>
              <a:rPr lang="it-IT" dirty="0"/>
              <a:t> up)</a:t>
            </a:r>
          </a:p>
        </p:txBody>
      </p:sp>
      <p:sp>
        <p:nvSpPr>
          <p:cNvPr id="12" name="Rettangolo 11"/>
          <p:cNvSpPr/>
          <p:nvPr/>
        </p:nvSpPr>
        <p:spPr>
          <a:xfrm>
            <a:off x="5663952" y="2173506"/>
            <a:ext cx="2988332" cy="1687542"/>
          </a:xfrm>
          <a:prstGeom prst="rect">
            <a:avLst/>
          </a:prstGeom>
          <a:solidFill>
            <a:srgbClr val="92D05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CasellaDiTesto 12"/>
          <p:cNvSpPr txBox="1"/>
          <p:nvPr/>
        </p:nvSpPr>
        <p:spPr>
          <a:xfrm>
            <a:off x="8877735" y="2278613"/>
            <a:ext cx="1440160" cy="923330"/>
          </a:xfrm>
          <a:prstGeom prst="rect">
            <a:avLst/>
          </a:prstGeom>
          <a:noFill/>
        </p:spPr>
        <p:txBody>
          <a:bodyPr wrap="square" rtlCol="0">
            <a:spAutoFit/>
          </a:bodyPr>
          <a:lstStyle/>
          <a:p>
            <a:r>
              <a:rPr lang="it-IT" dirty="0"/>
              <a:t>Area of the </a:t>
            </a:r>
            <a:r>
              <a:rPr lang="it-IT" dirty="0" err="1"/>
              <a:t>coalition</a:t>
            </a:r>
            <a:r>
              <a:rPr lang="it-IT" dirty="0"/>
              <a:t> of the </a:t>
            </a:r>
            <a:r>
              <a:rPr lang="it-IT" dirty="0" err="1"/>
              <a:t>willing</a:t>
            </a:r>
            <a:endParaRPr lang="it-IT" dirty="0"/>
          </a:p>
        </p:txBody>
      </p:sp>
      <p:sp>
        <p:nvSpPr>
          <p:cNvPr id="14" name="CasellaDiTesto 13"/>
          <p:cNvSpPr txBox="1"/>
          <p:nvPr/>
        </p:nvSpPr>
        <p:spPr>
          <a:xfrm>
            <a:off x="1777124" y="1711841"/>
            <a:ext cx="1944216" cy="369332"/>
          </a:xfrm>
          <a:prstGeom prst="rect">
            <a:avLst/>
          </a:prstGeom>
          <a:noFill/>
        </p:spPr>
        <p:txBody>
          <a:bodyPr wrap="square" rtlCol="0">
            <a:spAutoFit/>
          </a:bodyPr>
          <a:lstStyle/>
          <a:p>
            <a:r>
              <a:rPr lang="it-IT" dirty="0" err="1"/>
              <a:t>Population</a:t>
            </a:r>
            <a:r>
              <a:rPr lang="it-IT" dirty="0"/>
              <a:t> area </a:t>
            </a:r>
          </a:p>
        </p:txBody>
      </p:sp>
      <p:cxnSp>
        <p:nvCxnSpPr>
          <p:cNvPr id="16" name="Connettore 2 15"/>
          <p:cNvCxnSpPr/>
          <p:nvPr/>
        </p:nvCxnSpPr>
        <p:spPr>
          <a:xfrm>
            <a:off x="2999656" y="3078252"/>
            <a:ext cx="1296144" cy="12148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CasellaDiTesto 16"/>
          <p:cNvSpPr txBox="1"/>
          <p:nvPr/>
        </p:nvSpPr>
        <p:spPr>
          <a:xfrm>
            <a:off x="2207568" y="3017277"/>
            <a:ext cx="2808312" cy="369332"/>
          </a:xfrm>
          <a:prstGeom prst="rect">
            <a:avLst/>
          </a:prstGeom>
          <a:noFill/>
        </p:spPr>
        <p:txBody>
          <a:bodyPr wrap="square" rtlCol="0">
            <a:spAutoFit/>
          </a:bodyPr>
          <a:lstStyle/>
          <a:p>
            <a:r>
              <a:rPr lang="it-IT" dirty="0" err="1"/>
              <a:t>Other</a:t>
            </a:r>
            <a:r>
              <a:rPr lang="it-IT" dirty="0"/>
              <a:t> </a:t>
            </a:r>
            <a:r>
              <a:rPr lang="it-IT" dirty="0" err="1"/>
              <a:t>regarding</a:t>
            </a:r>
            <a:r>
              <a:rPr lang="it-IT" dirty="0"/>
              <a:t>, </a:t>
            </a:r>
            <a:r>
              <a:rPr lang="it-IT" dirty="0" err="1"/>
              <a:t>poor</a:t>
            </a:r>
            <a:endParaRPr lang="it-IT" dirty="0"/>
          </a:p>
        </p:txBody>
      </p:sp>
      <p:sp>
        <p:nvSpPr>
          <p:cNvPr id="21" name="CasellaDiTesto 20"/>
          <p:cNvSpPr txBox="1"/>
          <p:nvPr/>
        </p:nvSpPr>
        <p:spPr>
          <a:xfrm>
            <a:off x="2495600" y="5092736"/>
            <a:ext cx="2808312" cy="646331"/>
          </a:xfrm>
          <a:prstGeom prst="rect">
            <a:avLst/>
          </a:prstGeom>
          <a:noFill/>
        </p:spPr>
        <p:txBody>
          <a:bodyPr wrap="square" rtlCol="0">
            <a:spAutoFit/>
          </a:bodyPr>
          <a:lstStyle/>
          <a:p>
            <a:r>
              <a:rPr lang="it-IT" dirty="0" err="1"/>
              <a:t>Poor</a:t>
            </a:r>
            <a:r>
              <a:rPr lang="it-IT" dirty="0"/>
              <a:t>, </a:t>
            </a:r>
            <a:r>
              <a:rPr lang="it-IT" dirty="0" err="1"/>
              <a:t>myopically</a:t>
            </a:r>
            <a:r>
              <a:rPr lang="it-IT" dirty="0"/>
              <a:t> self-</a:t>
            </a:r>
            <a:r>
              <a:rPr lang="it-IT" dirty="0" err="1"/>
              <a:t>interested</a:t>
            </a:r>
            <a:endParaRPr lang="it-IT" dirty="0"/>
          </a:p>
        </p:txBody>
      </p:sp>
      <p:sp>
        <p:nvSpPr>
          <p:cNvPr id="22" name="CasellaDiTesto 21"/>
          <p:cNvSpPr txBox="1"/>
          <p:nvPr/>
        </p:nvSpPr>
        <p:spPr>
          <a:xfrm>
            <a:off x="7158577" y="4734009"/>
            <a:ext cx="2061655" cy="646331"/>
          </a:xfrm>
          <a:prstGeom prst="rect">
            <a:avLst/>
          </a:prstGeom>
          <a:noFill/>
        </p:spPr>
        <p:txBody>
          <a:bodyPr wrap="square" rtlCol="0">
            <a:spAutoFit/>
          </a:bodyPr>
          <a:lstStyle/>
          <a:p>
            <a:r>
              <a:rPr lang="it-IT" dirty="0" err="1"/>
              <a:t>Well</a:t>
            </a:r>
            <a:r>
              <a:rPr lang="it-IT" dirty="0"/>
              <a:t>-off, </a:t>
            </a:r>
            <a:r>
              <a:rPr lang="it-IT" dirty="0" err="1"/>
              <a:t>myopically</a:t>
            </a:r>
            <a:r>
              <a:rPr lang="it-IT" dirty="0"/>
              <a:t> self-</a:t>
            </a:r>
            <a:r>
              <a:rPr lang="it-IT" dirty="0" err="1"/>
              <a:t>interested</a:t>
            </a:r>
            <a:endParaRPr lang="it-IT" dirty="0"/>
          </a:p>
        </p:txBody>
      </p:sp>
      <p:sp>
        <p:nvSpPr>
          <p:cNvPr id="19" name="CasellaDiTesto 18"/>
          <p:cNvSpPr txBox="1"/>
          <p:nvPr/>
        </p:nvSpPr>
        <p:spPr>
          <a:xfrm>
            <a:off x="5195900" y="4229472"/>
            <a:ext cx="936104" cy="646331"/>
          </a:xfrm>
          <a:prstGeom prst="rect">
            <a:avLst/>
          </a:prstGeom>
          <a:noFill/>
        </p:spPr>
        <p:txBody>
          <a:bodyPr wrap="square" rtlCol="0">
            <a:spAutoFit/>
          </a:bodyPr>
          <a:lstStyle/>
          <a:p>
            <a:r>
              <a:rPr lang="it-IT" dirty="0" err="1"/>
              <a:t>Income</a:t>
            </a:r>
            <a:endParaRPr lang="it-IT" dirty="0"/>
          </a:p>
          <a:p>
            <a:r>
              <a:rPr lang="it-IT" dirty="0"/>
              <a:t>Y=c</a:t>
            </a:r>
          </a:p>
        </p:txBody>
      </p:sp>
      <p:sp>
        <p:nvSpPr>
          <p:cNvPr id="6" name="Segnaposto contenuto 5"/>
          <p:cNvSpPr>
            <a:spLocks noGrp="1"/>
          </p:cNvSpPr>
          <p:nvPr>
            <p:ph idx="1"/>
          </p:nvPr>
        </p:nvSpPr>
        <p:spPr/>
        <p:txBody>
          <a:bodyPr/>
          <a:lstStyle/>
          <a:p>
            <a:endParaRPr lang="it-IT" dirty="0"/>
          </a:p>
        </p:txBody>
      </p:sp>
      <p:sp>
        <p:nvSpPr>
          <p:cNvPr id="23" name="CasellaDiTesto 22"/>
          <p:cNvSpPr txBox="1"/>
          <p:nvPr/>
        </p:nvSpPr>
        <p:spPr>
          <a:xfrm>
            <a:off x="2027548" y="4077072"/>
            <a:ext cx="936104" cy="646331"/>
          </a:xfrm>
          <a:prstGeom prst="rect">
            <a:avLst/>
          </a:prstGeom>
          <a:noFill/>
        </p:spPr>
        <p:txBody>
          <a:bodyPr wrap="square" rtlCol="0">
            <a:spAutoFit/>
          </a:bodyPr>
          <a:lstStyle/>
          <a:p>
            <a:r>
              <a:rPr lang="it-IT" dirty="0" err="1"/>
              <a:t>Income</a:t>
            </a:r>
            <a:endParaRPr lang="it-IT" dirty="0"/>
          </a:p>
          <a:p>
            <a:r>
              <a:rPr lang="it-IT" dirty="0"/>
              <a:t>Y&lt;c</a:t>
            </a:r>
          </a:p>
        </p:txBody>
      </p:sp>
    </p:spTree>
    <p:extLst>
      <p:ext uri="{BB962C8B-B14F-4D97-AF65-F5344CB8AC3E}">
        <p14:creationId xmlns:p14="http://schemas.microsoft.com/office/powerpoint/2010/main" val="15142069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defRPr/>
            </a:pPr>
            <a:r>
              <a:rPr lang="it-IT" dirty="0" smtClean="0"/>
              <a:t>Progresso tecnologico e progresso umano</a:t>
            </a:r>
            <a:endParaRPr lang="it-IT" dirty="0"/>
          </a:p>
        </p:txBody>
      </p:sp>
      <p:sp>
        <p:nvSpPr>
          <p:cNvPr id="5" name="Arco 4"/>
          <p:cNvSpPr/>
          <p:nvPr/>
        </p:nvSpPr>
        <p:spPr>
          <a:xfrm rot="5400000">
            <a:off x="3717926" y="1270001"/>
            <a:ext cx="5546725" cy="3816350"/>
          </a:xfrm>
          <a:prstGeom prst="arc">
            <a:avLst>
              <a:gd name="adj1" fmla="val 16028063"/>
              <a:gd name="adj2" fmla="val 20940087"/>
            </a:avLst>
          </a:prstGeom>
          <a:ln w="5715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a:p>
        </p:txBody>
      </p:sp>
      <p:cxnSp>
        <p:nvCxnSpPr>
          <p:cNvPr id="7" name="Connettore 1 6"/>
          <p:cNvCxnSpPr>
            <a:stCxn id="5" idx="2"/>
          </p:cNvCxnSpPr>
          <p:nvPr/>
        </p:nvCxnSpPr>
        <p:spPr>
          <a:xfrm flipH="1">
            <a:off x="2279650" y="5848350"/>
            <a:ext cx="4730750" cy="10953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1" name="Connettore 1 10"/>
          <p:cNvCxnSpPr/>
          <p:nvPr/>
        </p:nvCxnSpPr>
        <p:spPr>
          <a:xfrm flipV="1">
            <a:off x="2279651" y="3933826"/>
            <a:ext cx="7129463" cy="1984375"/>
          </a:xfrm>
          <a:prstGeom prst="line">
            <a:avLst/>
          </a:prstGeom>
          <a:ln w="571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4102" name="CasellaDiTesto 12"/>
          <p:cNvSpPr txBox="1">
            <a:spLocks noChangeArrowheads="1"/>
          </p:cNvSpPr>
          <p:nvPr/>
        </p:nvSpPr>
        <p:spPr bwMode="auto">
          <a:xfrm>
            <a:off x="5815014" y="3824288"/>
            <a:ext cx="20161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it-IT" altLang="it-IT" sz="1800"/>
              <a:t>Progresso umano ??</a:t>
            </a:r>
          </a:p>
        </p:txBody>
      </p:sp>
      <p:sp>
        <p:nvSpPr>
          <p:cNvPr id="4103" name="Segnaposto contenuto 13"/>
          <p:cNvSpPr>
            <a:spLocks noGrp="1"/>
          </p:cNvSpPr>
          <p:nvPr>
            <p:ph idx="1"/>
          </p:nvPr>
        </p:nvSpPr>
        <p:spPr>
          <a:xfrm>
            <a:off x="6743440" y="1196753"/>
            <a:ext cx="3960813" cy="1255728"/>
          </a:xfrm>
        </p:spPr>
        <p:txBody>
          <a:bodyPr>
            <a:spAutoFit/>
          </a:bodyPr>
          <a:lstStyle/>
          <a:p>
            <a:r>
              <a:rPr lang="it-IT" altLang="it-IT" dirty="0" smtClean="0"/>
              <a:t>Progresso tecnologico (quantità e qualità beni) è irreversibile</a:t>
            </a:r>
          </a:p>
        </p:txBody>
      </p:sp>
    </p:spTree>
    <p:extLst>
      <p:ext uri="{BB962C8B-B14F-4D97-AF65-F5344CB8AC3E}">
        <p14:creationId xmlns:p14="http://schemas.microsoft.com/office/powerpoint/2010/main" val="3721264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olo 1"/>
          <p:cNvSpPr>
            <a:spLocks noGrp="1"/>
          </p:cNvSpPr>
          <p:nvPr>
            <p:ph type="title"/>
          </p:nvPr>
        </p:nvSpPr>
        <p:spPr/>
        <p:txBody>
          <a:bodyPr/>
          <a:lstStyle/>
          <a:p>
            <a:endParaRPr lang="it-IT" altLang="it-IT" smtClean="0"/>
          </a:p>
        </p:txBody>
      </p:sp>
      <p:sp>
        <p:nvSpPr>
          <p:cNvPr id="96259" name="Segnaposto contenuto 2"/>
          <p:cNvSpPr>
            <a:spLocks noGrp="1"/>
          </p:cNvSpPr>
          <p:nvPr>
            <p:ph idx="1"/>
          </p:nvPr>
        </p:nvSpPr>
        <p:spPr/>
        <p:txBody>
          <a:bodyPr/>
          <a:lstStyle/>
          <a:p>
            <a:endParaRPr lang="it-IT" altLang="it-IT" smtClean="0"/>
          </a:p>
        </p:txBody>
      </p:sp>
      <p:pic>
        <p:nvPicPr>
          <p:cNvPr id="9626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8314" y="1000125"/>
            <a:ext cx="8643937" cy="521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4920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Behind</a:t>
            </a:r>
            <a:r>
              <a:rPr lang="it-IT" dirty="0" smtClean="0"/>
              <a:t> the </a:t>
            </a:r>
            <a:r>
              <a:rPr lang="it-IT" dirty="0" err="1" smtClean="0"/>
              <a:t>brands</a:t>
            </a:r>
            <a:endParaRPr lang="it-IT" dirty="0"/>
          </a:p>
        </p:txBody>
      </p:sp>
      <p:sp>
        <p:nvSpPr>
          <p:cNvPr id="3" name="Segnaposto contenuto 2"/>
          <p:cNvSpPr>
            <a:spLocks noGrp="1"/>
          </p:cNvSpPr>
          <p:nvPr>
            <p:ph idx="1"/>
          </p:nvPr>
        </p:nvSpPr>
        <p:spPr/>
        <p:txBody>
          <a:bodyPr>
            <a:normAutofit lnSpcReduction="10000"/>
          </a:bodyPr>
          <a:lstStyle/>
          <a:p>
            <a:r>
              <a:rPr lang="en-US" dirty="0" smtClean="0"/>
              <a:t>840 </a:t>
            </a:r>
            <a:r>
              <a:rPr lang="en-US" dirty="0"/>
              <a:t>million people hungry, more than one billion overweight, climate change threatening crop yields and the supply of fresh water, competition for land and water leading to conflict and </a:t>
            </a:r>
            <a:r>
              <a:rPr lang="en-US" dirty="0" smtClean="0"/>
              <a:t>unrest</a:t>
            </a:r>
          </a:p>
          <a:p>
            <a:r>
              <a:rPr lang="en-US" dirty="0" smtClean="0"/>
              <a:t>In </a:t>
            </a:r>
            <a:r>
              <a:rPr lang="en-US" dirty="0"/>
              <a:t>a world with 7 billon food consumers and 1.5 billion food producers, no more than 500 companies control 70 percent of food </a:t>
            </a:r>
            <a:r>
              <a:rPr lang="en-US" dirty="0" smtClean="0"/>
              <a:t>choice</a:t>
            </a:r>
          </a:p>
          <a:p>
            <a:r>
              <a:rPr lang="en-US" dirty="0" smtClean="0"/>
              <a:t>The </a:t>
            </a:r>
            <a:r>
              <a:rPr lang="en-US" dirty="0"/>
              <a:t>‘Big 10’, Associated British Foods (ABF) Coca-Cola, </a:t>
            </a:r>
            <a:r>
              <a:rPr lang="en-US" dirty="0" err="1"/>
              <a:t>Danone</a:t>
            </a:r>
            <a:r>
              <a:rPr lang="en-US" dirty="0"/>
              <a:t>, General Mills, Kellogg, Mars, </a:t>
            </a:r>
            <a:r>
              <a:rPr lang="en-US" dirty="0" err="1"/>
              <a:t>Mondelez</a:t>
            </a:r>
            <a:r>
              <a:rPr lang="en-US" dirty="0"/>
              <a:t> International Nestle, PepsiCo and Unilever, together earn more than $1.1 billion per day.3 Their annual revenues of more than $450 billion are equivalent to the GDP of all of the world’s low-income countries combined.</a:t>
            </a:r>
            <a:r>
              <a:rPr lang="en-US" dirty="0" smtClean="0"/>
              <a:t> </a:t>
            </a:r>
            <a:endParaRPr lang="it-IT" dirty="0"/>
          </a:p>
        </p:txBody>
      </p:sp>
    </p:spTree>
    <p:extLst>
      <p:ext uri="{BB962C8B-B14F-4D97-AF65-F5344CB8AC3E}">
        <p14:creationId xmlns:p14="http://schemas.microsoft.com/office/powerpoint/2010/main" val="22366230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sp>
        <p:nvSpPr>
          <p:cNvPr id="3" name="Segnaposto contenuto 2"/>
          <p:cNvSpPr>
            <a:spLocks noGrp="1"/>
          </p:cNvSpPr>
          <p:nvPr>
            <p:ph idx="1"/>
          </p:nvPr>
        </p:nvSpPr>
        <p:spPr/>
        <p:txBody>
          <a:bodyPr/>
          <a:lstStyle/>
          <a:p>
            <a:r>
              <a:rPr lang="it-IT" dirty="0" err="1" smtClean="0"/>
              <a:t>Awareness</a:t>
            </a:r>
            <a:endParaRPr lang="it-IT" dirty="0" smtClean="0"/>
          </a:p>
          <a:p>
            <a:endParaRPr lang="it-IT" dirty="0"/>
          </a:p>
          <a:p>
            <a:r>
              <a:rPr lang="it-IT" dirty="0" smtClean="0"/>
              <a:t>Knowledge and </a:t>
            </a:r>
            <a:r>
              <a:rPr lang="it-IT" dirty="0" err="1" smtClean="0"/>
              <a:t>Disclosure</a:t>
            </a:r>
            <a:endParaRPr lang="it-IT" dirty="0" smtClean="0"/>
          </a:p>
          <a:p>
            <a:endParaRPr lang="it-IT" dirty="0"/>
          </a:p>
          <a:p>
            <a:r>
              <a:rPr lang="it-IT" dirty="0" err="1" smtClean="0"/>
              <a:t>Commitment</a:t>
            </a:r>
            <a:endParaRPr lang="it-IT" dirty="0" smtClean="0"/>
          </a:p>
          <a:p>
            <a:endParaRPr lang="it-IT" dirty="0"/>
          </a:p>
          <a:p>
            <a:r>
              <a:rPr lang="it-IT" dirty="0" smtClean="0"/>
              <a:t>Supply </a:t>
            </a:r>
            <a:r>
              <a:rPr lang="it-IT" dirty="0" err="1" smtClean="0"/>
              <a:t>chain</a:t>
            </a:r>
            <a:r>
              <a:rPr lang="it-IT" dirty="0" smtClean="0"/>
              <a:t> management</a:t>
            </a:r>
            <a:endParaRPr lang="it-IT" dirty="0"/>
          </a:p>
        </p:txBody>
      </p:sp>
    </p:spTree>
    <p:extLst>
      <p:ext uri="{BB962C8B-B14F-4D97-AF65-F5344CB8AC3E}">
        <p14:creationId xmlns:p14="http://schemas.microsoft.com/office/powerpoint/2010/main" val="22456532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err="1" smtClean="0"/>
              <a:t>Effect</a:t>
            </a:r>
            <a:r>
              <a:rPr lang="it-IT" dirty="0" smtClean="0"/>
              <a:t> of the </a:t>
            </a:r>
            <a:r>
              <a:rPr lang="it-IT" dirty="0" err="1" smtClean="0"/>
              <a:t>campaign</a:t>
            </a:r>
            <a:r>
              <a:rPr lang="it-IT" dirty="0" smtClean="0"/>
              <a:t> </a:t>
            </a:r>
            <a:r>
              <a:rPr lang="it-IT" dirty="0" err="1" smtClean="0"/>
              <a:t>according</a:t>
            </a:r>
            <a:r>
              <a:rPr lang="it-IT" dirty="0" smtClean="0"/>
              <a:t> to </a:t>
            </a:r>
            <a:r>
              <a:rPr lang="it-IT" dirty="0" err="1" smtClean="0"/>
              <a:t>Oxfam</a:t>
            </a:r>
            <a:endParaRPr lang="it-IT" dirty="0"/>
          </a:p>
        </p:txBody>
      </p:sp>
      <p:sp>
        <p:nvSpPr>
          <p:cNvPr id="3" name="Segnaposto contenuto 2"/>
          <p:cNvSpPr>
            <a:spLocks noGrp="1"/>
          </p:cNvSpPr>
          <p:nvPr>
            <p:ph idx="1"/>
          </p:nvPr>
        </p:nvSpPr>
        <p:spPr/>
        <p:txBody>
          <a:bodyPr>
            <a:normAutofit/>
          </a:bodyPr>
          <a:lstStyle/>
          <a:p>
            <a:r>
              <a:rPr lang="it-IT" dirty="0" err="1"/>
              <a:t>Our</a:t>
            </a:r>
            <a:r>
              <a:rPr lang="it-IT" dirty="0"/>
              <a:t> supporters </a:t>
            </a:r>
            <a:r>
              <a:rPr lang="it-IT" dirty="0" err="1"/>
              <a:t>have</a:t>
            </a:r>
            <a:r>
              <a:rPr lang="it-IT" dirty="0"/>
              <a:t> </a:t>
            </a:r>
            <a:r>
              <a:rPr lang="it-IT" dirty="0" err="1"/>
              <a:t>taken</a:t>
            </a:r>
            <a:r>
              <a:rPr lang="it-IT" dirty="0"/>
              <a:t> </a:t>
            </a:r>
            <a:r>
              <a:rPr lang="it-IT" dirty="0" err="1"/>
              <a:t>nearly</a:t>
            </a:r>
            <a:r>
              <a:rPr lang="it-IT" dirty="0"/>
              <a:t> 400,000 actions.7 31 major </a:t>
            </a:r>
            <a:r>
              <a:rPr lang="it-IT" dirty="0" err="1"/>
              <a:t>investment</a:t>
            </a:r>
            <a:r>
              <a:rPr lang="it-IT" dirty="0"/>
              <a:t> funds, </a:t>
            </a:r>
            <a:r>
              <a:rPr lang="it-IT" dirty="0" err="1"/>
              <a:t>representing</a:t>
            </a:r>
            <a:r>
              <a:rPr lang="it-IT" dirty="0"/>
              <a:t> </a:t>
            </a:r>
            <a:r>
              <a:rPr lang="it-IT" dirty="0" err="1"/>
              <a:t>nearly</a:t>
            </a:r>
            <a:r>
              <a:rPr lang="it-IT" dirty="0"/>
              <a:t> 1.5 </a:t>
            </a:r>
            <a:r>
              <a:rPr lang="it-IT" dirty="0" err="1"/>
              <a:t>trillion</a:t>
            </a:r>
            <a:r>
              <a:rPr lang="it-IT" dirty="0"/>
              <a:t> </a:t>
            </a:r>
            <a:r>
              <a:rPr lang="it-IT" dirty="0" err="1"/>
              <a:t>dollars</a:t>
            </a:r>
            <a:r>
              <a:rPr lang="it-IT" dirty="0"/>
              <a:t> of </a:t>
            </a:r>
            <a:r>
              <a:rPr lang="it-IT" dirty="0" err="1"/>
              <a:t>assets</a:t>
            </a:r>
            <a:r>
              <a:rPr lang="it-IT" dirty="0"/>
              <a:t> under management </a:t>
            </a:r>
            <a:r>
              <a:rPr lang="it-IT" dirty="0" err="1"/>
              <a:t>have</a:t>
            </a:r>
            <a:r>
              <a:rPr lang="it-IT" dirty="0"/>
              <a:t> </a:t>
            </a:r>
            <a:r>
              <a:rPr lang="it-IT" dirty="0" err="1"/>
              <a:t>joined</a:t>
            </a:r>
            <a:r>
              <a:rPr lang="it-IT" dirty="0"/>
              <a:t> </a:t>
            </a:r>
            <a:r>
              <a:rPr lang="it-IT" dirty="0" err="1"/>
              <a:t>our</a:t>
            </a:r>
            <a:r>
              <a:rPr lang="it-IT" dirty="0"/>
              <a:t> call on </a:t>
            </a:r>
            <a:r>
              <a:rPr lang="it-IT" dirty="0" err="1"/>
              <a:t>food</a:t>
            </a:r>
            <a:r>
              <a:rPr lang="it-IT" dirty="0"/>
              <a:t> </a:t>
            </a:r>
            <a:r>
              <a:rPr lang="it-IT" dirty="0" err="1"/>
              <a:t>industry</a:t>
            </a:r>
            <a:r>
              <a:rPr lang="it-IT" dirty="0"/>
              <a:t> </a:t>
            </a:r>
            <a:r>
              <a:rPr lang="it-IT" dirty="0" err="1"/>
              <a:t>giants</a:t>
            </a:r>
            <a:r>
              <a:rPr lang="it-IT" dirty="0"/>
              <a:t> to do more to reduce social and </a:t>
            </a:r>
            <a:r>
              <a:rPr lang="it-IT" dirty="0" err="1"/>
              <a:t>environmental</a:t>
            </a:r>
            <a:r>
              <a:rPr lang="it-IT" dirty="0"/>
              <a:t> </a:t>
            </a:r>
            <a:r>
              <a:rPr lang="it-IT" dirty="0" err="1"/>
              <a:t>risks</a:t>
            </a:r>
            <a:r>
              <a:rPr lang="it-IT" dirty="0"/>
              <a:t> in </a:t>
            </a:r>
            <a:r>
              <a:rPr lang="it-IT" dirty="0" err="1"/>
              <a:t>their</a:t>
            </a:r>
            <a:r>
              <a:rPr lang="it-IT" dirty="0"/>
              <a:t> </a:t>
            </a:r>
            <a:r>
              <a:rPr lang="it-IT" dirty="0" err="1"/>
              <a:t>supply</a:t>
            </a:r>
            <a:r>
              <a:rPr lang="it-IT" dirty="0"/>
              <a:t> </a:t>
            </a:r>
            <a:r>
              <a:rPr lang="it-IT" dirty="0" err="1"/>
              <a:t>chains</a:t>
            </a:r>
            <a:r>
              <a:rPr lang="it-IT" dirty="0" smtClean="0"/>
              <a:t>. </a:t>
            </a:r>
          </a:p>
          <a:p>
            <a:r>
              <a:rPr lang="it-IT" dirty="0" err="1" smtClean="0"/>
              <a:t>We</a:t>
            </a:r>
            <a:r>
              <a:rPr lang="it-IT" dirty="0" smtClean="0"/>
              <a:t> </a:t>
            </a:r>
            <a:r>
              <a:rPr lang="it-IT" dirty="0" err="1"/>
              <a:t>all</a:t>
            </a:r>
            <a:r>
              <a:rPr lang="it-IT" dirty="0"/>
              <a:t> can accelerate </a:t>
            </a:r>
            <a:r>
              <a:rPr lang="it-IT" dirty="0" err="1"/>
              <a:t>this</a:t>
            </a:r>
            <a:r>
              <a:rPr lang="it-IT" dirty="0"/>
              <a:t> trend </a:t>
            </a:r>
            <a:r>
              <a:rPr lang="it-IT" dirty="0" err="1"/>
              <a:t>if</a:t>
            </a:r>
            <a:r>
              <a:rPr lang="it-IT" dirty="0"/>
              <a:t> more </a:t>
            </a:r>
            <a:r>
              <a:rPr lang="it-IT" dirty="0" err="1"/>
              <a:t>people</a:t>
            </a:r>
            <a:r>
              <a:rPr lang="it-IT" dirty="0"/>
              <a:t> </a:t>
            </a:r>
            <a:r>
              <a:rPr lang="it-IT" dirty="0" err="1"/>
              <a:t>mobilize</a:t>
            </a:r>
            <a:r>
              <a:rPr lang="it-IT" dirty="0"/>
              <a:t> to </a:t>
            </a:r>
            <a:r>
              <a:rPr lang="it-IT" dirty="0" err="1"/>
              <a:t>speak</a:t>
            </a:r>
            <a:r>
              <a:rPr lang="it-IT" dirty="0"/>
              <a:t>-out in </a:t>
            </a:r>
            <a:r>
              <a:rPr lang="it-IT" dirty="0" err="1"/>
              <a:t>urging</a:t>
            </a:r>
            <a:r>
              <a:rPr lang="it-IT" dirty="0"/>
              <a:t> companies to do </a:t>
            </a:r>
            <a:r>
              <a:rPr lang="it-IT" dirty="0" err="1"/>
              <a:t>things</a:t>
            </a:r>
            <a:r>
              <a:rPr lang="it-IT" dirty="0"/>
              <a:t> </a:t>
            </a:r>
            <a:r>
              <a:rPr lang="it-IT" dirty="0" err="1"/>
              <a:t>differently</a:t>
            </a:r>
            <a:r>
              <a:rPr lang="it-IT" dirty="0" smtClean="0"/>
              <a:t>.</a:t>
            </a:r>
            <a:endParaRPr lang="it-IT" dirty="0"/>
          </a:p>
        </p:txBody>
      </p:sp>
    </p:spTree>
    <p:extLst>
      <p:ext uri="{BB962C8B-B14F-4D97-AF65-F5344CB8AC3E}">
        <p14:creationId xmlns:p14="http://schemas.microsoft.com/office/powerpoint/2010/main" val="17266671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err="1"/>
              <a:t>Effect</a:t>
            </a:r>
            <a:r>
              <a:rPr lang="it-IT" dirty="0"/>
              <a:t> of the </a:t>
            </a:r>
            <a:r>
              <a:rPr lang="it-IT" dirty="0" err="1"/>
              <a:t>campaign</a:t>
            </a:r>
            <a:r>
              <a:rPr lang="it-IT" dirty="0"/>
              <a:t> </a:t>
            </a:r>
            <a:r>
              <a:rPr lang="it-IT" dirty="0" err="1"/>
              <a:t>according</a:t>
            </a:r>
            <a:r>
              <a:rPr lang="it-IT" dirty="0"/>
              <a:t> to </a:t>
            </a:r>
            <a:r>
              <a:rPr lang="it-IT" dirty="0" err="1"/>
              <a:t>Oxfam</a:t>
            </a:r>
            <a:endParaRPr lang="it-IT" dirty="0"/>
          </a:p>
        </p:txBody>
      </p:sp>
      <p:sp>
        <p:nvSpPr>
          <p:cNvPr id="3" name="Segnaposto contenuto 2"/>
          <p:cNvSpPr>
            <a:spLocks noGrp="1"/>
          </p:cNvSpPr>
          <p:nvPr>
            <p:ph idx="1"/>
          </p:nvPr>
        </p:nvSpPr>
        <p:spPr/>
        <p:txBody>
          <a:bodyPr>
            <a:normAutofit fontScale="92500" lnSpcReduction="10000"/>
          </a:bodyPr>
          <a:lstStyle/>
          <a:p>
            <a:r>
              <a:rPr lang="it-IT" dirty="0"/>
              <a:t>9 of the ‘Big 10’ </a:t>
            </a:r>
            <a:r>
              <a:rPr lang="it-IT" dirty="0" err="1"/>
              <a:t>improved</a:t>
            </a:r>
            <a:r>
              <a:rPr lang="it-IT" dirty="0"/>
              <a:t> </a:t>
            </a:r>
            <a:r>
              <a:rPr lang="it-IT" dirty="0" err="1"/>
              <a:t>their</a:t>
            </a:r>
            <a:r>
              <a:rPr lang="it-IT" dirty="0"/>
              <a:t> score (</a:t>
            </a:r>
            <a:r>
              <a:rPr lang="it-IT" dirty="0" err="1"/>
              <a:t>all</a:t>
            </a:r>
            <a:r>
              <a:rPr lang="it-IT" dirty="0"/>
              <a:t> </a:t>
            </a:r>
            <a:r>
              <a:rPr lang="it-IT" dirty="0" err="1"/>
              <a:t>but</a:t>
            </a:r>
            <a:r>
              <a:rPr lang="it-IT" dirty="0"/>
              <a:t> General </a:t>
            </a:r>
            <a:r>
              <a:rPr lang="it-IT" dirty="0" err="1"/>
              <a:t>Mills</a:t>
            </a:r>
            <a:r>
              <a:rPr lang="it-IT" dirty="0"/>
              <a:t>) Nestle, Unilever and Coca-Cola </a:t>
            </a:r>
            <a:r>
              <a:rPr lang="it-IT" dirty="0" err="1"/>
              <a:t>saw</a:t>
            </a:r>
            <a:r>
              <a:rPr lang="it-IT" dirty="0"/>
              <a:t> </a:t>
            </a:r>
            <a:r>
              <a:rPr lang="it-IT" dirty="0" err="1"/>
              <a:t>highest</a:t>
            </a:r>
            <a:r>
              <a:rPr lang="it-IT" dirty="0"/>
              <a:t> </a:t>
            </a:r>
            <a:r>
              <a:rPr lang="it-IT" dirty="0" err="1"/>
              <a:t>jump</a:t>
            </a:r>
            <a:r>
              <a:rPr lang="it-IT" dirty="0"/>
              <a:t> in </a:t>
            </a:r>
            <a:r>
              <a:rPr lang="it-IT" dirty="0" err="1"/>
              <a:t>scores</a:t>
            </a:r>
            <a:r>
              <a:rPr lang="it-IT" dirty="0"/>
              <a:t> (</a:t>
            </a:r>
            <a:r>
              <a:rPr lang="it-IT" dirty="0" err="1"/>
              <a:t>overall</a:t>
            </a:r>
            <a:r>
              <a:rPr lang="it-IT" dirty="0"/>
              <a:t> </a:t>
            </a:r>
            <a:r>
              <a:rPr lang="it-IT" dirty="0" err="1"/>
              <a:t>increases</a:t>
            </a:r>
            <a:r>
              <a:rPr lang="it-IT" dirty="0"/>
              <a:t> of 10, 14 and 13 </a:t>
            </a:r>
            <a:r>
              <a:rPr lang="it-IT" dirty="0" err="1"/>
              <a:t>percent</a:t>
            </a:r>
            <a:r>
              <a:rPr lang="it-IT" dirty="0"/>
              <a:t> </a:t>
            </a:r>
            <a:r>
              <a:rPr lang="it-IT" dirty="0" err="1"/>
              <a:t>respectively</a:t>
            </a:r>
            <a:r>
              <a:rPr lang="it-IT" dirty="0"/>
              <a:t>) </a:t>
            </a:r>
          </a:p>
          <a:p>
            <a:r>
              <a:rPr lang="it-IT" dirty="0"/>
              <a:t>6 companies (Coca-Cola, ABF, Nestle, Unilever, </a:t>
            </a:r>
            <a:r>
              <a:rPr lang="it-IT" dirty="0" err="1"/>
              <a:t>Kellogg</a:t>
            </a:r>
            <a:r>
              <a:rPr lang="it-IT" dirty="0"/>
              <a:t> and General </a:t>
            </a:r>
            <a:r>
              <a:rPr lang="it-IT" dirty="0" err="1"/>
              <a:t>Mills</a:t>
            </a:r>
            <a:r>
              <a:rPr lang="it-IT" dirty="0"/>
              <a:t>) </a:t>
            </a:r>
            <a:r>
              <a:rPr lang="it-IT" dirty="0" err="1"/>
              <a:t>now</a:t>
            </a:r>
            <a:r>
              <a:rPr lang="it-IT" dirty="0"/>
              <a:t> </a:t>
            </a:r>
            <a:r>
              <a:rPr lang="it-IT" dirty="0" err="1"/>
              <a:t>have</a:t>
            </a:r>
            <a:r>
              <a:rPr lang="it-IT" dirty="0"/>
              <a:t> </a:t>
            </a:r>
            <a:r>
              <a:rPr lang="it-IT" dirty="0" err="1"/>
              <a:t>policies</a:t>
            </a:r>
            <a:r>
              <a:rPr lang="it-IT" dirty="0"/>
              <a:t> </a:t>
            </a:r>
            <a:r>
              <a:rPr lang="it-IT" dirty="0" err="1"/>
              <a:t>that</a:t>
            </a:r>
            <a:r>
              <a:rPr lang="it-IT" dirty="0"/>
              <a:t> </a:t>
            </a:r>
            <a:r>
              <a:rPr lang="it-IT" dirty="0" err="1"/>
              <a:t>commit</a:t>
            </a:r>
            <a:r>
              <a:rPr lang="it-IT" dirty="0"/>
              <a:t> to </a:t>
            </a:r>
            <a:r>
              <a:rPr lang="it-IT" dirty="0" err="1"/>
              <a:t>implementing</a:t>
            </a:r>
            <a:r>
              <a:rPr lang="it-IT" dirty="0"/>
              <a:t> the </a:t>
            </a:r>
            <a:r>
              <a:rPr lang="it-IT" dirty="0" err="1"/>
              <a:t>principles</a:t>
            </a:r>
            <a:r>
              <a:rPr lang="it-IT" dirty="0"/>
              <a:t> of Free </a:t>
            </a:r>
            <a:r>
              <a:rPr lang="it-IT" dirty="0" err="1"/>
              <a:t>Prior</a:t>
            </a:r>
            <a:r>
              <a:rPr lang="it-IT" dirty="0"/>
              <a:t> and </a:t>
            </a:r>
            <a:r>
              <a:rPr lang="it-IT" dirty="0" err="1"/>
              <a:t>Informed</a:t>
            </a:r>
            <a:r>
              <a:rPr lang="it-IT" dirty="0"/>
              <a:t> </a:t>
            </a:r>
            <a:r>
              <a:rPr lang="it-IT" dirty="0" err="1"/>
              <a:t>Consent</a:t>
            </a:r>
            <a:r>
              <a:rPr lang="it-IT" dirty="0"/>
              <a:t> (FPIC) </a:t>
            </a:r>
          </a:p>
          <a:p>
            <a:r>
              <a:rPr lang="it-IT" dirty="0"/>
              <a:t>7 of Big 10 </a:t>
            </a:r>
            <a:r>
              <a:rPr lang="it-IT" dirty="0" err="1"/>
              <a:t>improved</a:t>
            </a:r>
            <a:r>
              <a:rPr lang="it-IT" dirty="0"/>
              <a:t> </a:t>
            </a:r>
            <a:r>
              <a:rPr lang="it-IT" dirty="0" err="1"/>
              <a:t>their</a:t>
            </a:r>
            <a:r>
              <a:rPr lang="it-IT" dirty="0"/>
              <a:t> score for </a:t>
            </a:r>
            <a:r>
              <a:rPr lang="it-IT" dirty="0" err="1"/>
              <a:t>women’s</a:t>
            </a:r>
            <a:r>
              <a:rPr lang="it-IT" dirty="0"/>
              <a:t>’ </a:t>
            </a:r>
            <a:r>
              <a:rPr lang="it-IT" dirty="0" err="1"/>
              <a:t>rights</a:t>
            </a:r>
            <a:r>
              <a:rPr lang="it-IT" dirty="0"/>
              <a:t>, with Mars, </a:t>
            </a:r>
            <a:r>
              <a:rPr lang="it-IT" dirty="0" err="1"/>
              <a:t>Mondelez</a:t>
            </a:r>
            <a:r>
              <a:rPr lang="it-IT" dirty="0"/>
              <a:t> and Unilever </a:t>
            </a:r>
            <a:r>
              <a:rPr lang="it-IT" dirty="0" err="1"/>
              <a:t>increasing</a:t>
            </a:r>
            <a:r>
              <a:rPr lang="it-IT" dirty="0"/>
              <a:t> by 3 </a:t>
            </a:r>
            <a:r>
              <a:rPr lang="it-IT" dirty="0" err="1"/>
              <a:t>points</a:t>
            </a:r>
            <a:r>
              <a:rPr lang="it-IT" dirty="0"/>
              <a:t> out of 10 </a:t>
            </a:r>
          </a:p>
          <a:p>
            <a:r>
              <a:rPr lang="it-IT" dirty="0" err="1"/>
              <a:t>Two</a:t>
            </a:r>
            <a:r>
              <a:rPr lang="it-IT" dirty="0"/>
              <a:t> companies </a:t>
            </a:r>
            <a:r>
              <a:rPr lang="it-IT" dirty="0" err="1"/>
              <a:t>now</a:t>
            </a:r>
            <a:r>
              <a:rPr lang="it-IT" dirty="0"/>
              <a:t> </a:t>
            </a:r>
            <a:r>
              <a:rPr lang="it-IT" dirty="0" err="1"/>
              <a:t>have</a:t>
            </a:r>
            <a:r>
              <a:rPr lang="it-IT" dirty="0"/>
              <a:t> </a:t>
            </a:r>
            <a:r>
              <a:rPr lang="it-IT" dirty="0" err="1"/>
              <a:t>scores</a:t>
            </a:r>
            <a:r>
              <a:rPr lang="it-IT" dirty="0"/>
              <a:t> of 8 out of 10 in a </a:t>
            </a:r>
            <a:r>
              <a:rPr lang="it-IT" dirty="0" err="1"/>
              <a:t>theme</a:t>
            </a:r>
            <a:r>
              <a:rPr lang="it-IT" dirty="0"/>
              <a:t> (</a:t>
            </a:r>
            <a:r>
              <a:rPr lang="it-IT" dirty="0" err="1"/>
              <a:t>meaning</a:t>
            </a:r>
            <a:r>
              <a:rPr lang="it-IT" dirty="0"/>
              <a:t> </a:t>
            </a:r>
            <a:r>
              <a:rPr lang="it-IT" dirty="0" err="1"/>
              <a:t>they</a:t>
            </a:r>
            <a:r>
              <a:rPr lang="it-IT" dirty="0"/>
              <a:t> </a:t>
            </a:r>
            <a:r>
              <a:rPr lang="it-IT" dirty="0" err="1"/>
              <a:t>have</a:t>
            </a:r>
            <a:r>
              <a:rPr lang="it-IT" dirty="0"/>
              <a:t> “</a:t>
            </a:r>
            <a:r>
              <a:rPr lang="it-IT" dirty="0" err="1"/>
              <a:t>Good</a:t>
            </a:r>
            <a:r>
              <a:rPr lang="it-IT" dirty="0"/>
              <a:t>” </a:t>
            </a:r>
            <a:r>
              <a:rPr lang="it-IT" dirty="0" err="1"/>
              <a:t>policies</a:t>
            </a:r>
            <a:r>
              <a:rPr lang="it-IT" dirty="0"/>
              <a:t> on </a:t>
            </a:r>
            <a:r>
              <a:rPr lang="it-IT" dirty="0" err="1"/>
              <a:t>that</a:t>
            </a:r>
            <a:r>
              <a:rPr lang="it-IT" dirty="0"/>
              <a:t> </a:t>
            </a:r>
            <a:r>
              <a:rPr lang="it-IT" dirty="0" err="1"/>
              <a:t>theme</a:t>
            </a:r>
            <a:r>
              <a:rPr lang="it-IT" dirty="0"/>
              <a:t>) – Nestle for </a:t>
            </a:r>
            <a:r>
              <a:rPr lang="it-IT" dirty="0" err="1"/>
              <a:t>climate</a:t>
            </a:r>
            <a:r>
              <a:rPr lang="it-IT" dirty="0"/>
              <a:t> and Unilever for </a:t>
            </a:r>
            <a:r>
              <a:rPr lang="it-IT" dirty="0" err="1"/>
              <a:t>farmers</a:t>
            </a:r>
            <a:r>
              <a:rPr lang="it-IT" dirty="0"/>
              <a:t> </a:t>
            </a:r>
          </a:p>
          <a:p>
            <a:endParaRPr lang="it-IT" dirty="0"/>
          </a:p>
        </p:txBody>
      </p:sp>
    </p:spTree>
    <p:extLst>
      <p:ext uri="{BB962C8B-B14F-4D97-AF65-F5344CB8AC3E}">
        <p14:creationId xmlns:p14="http://schemas.microsoft.com/office/powerpoint/2010/main" val="16497229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olo 1"/>
          <p:cNvSpPr>
            <a:spLocks noGrp="1"/>
          </p:cNvSpPr>
          <p:nvPr>
            <p:ph type="title"/>
          </p:nvPr>
        </p:nvSpPr>
        <p:spPr>
          <a:xfrm>
            <a:off x="2135188" y="5373688"/>
            <a:ext cx="8229600" cy="1143000"/>
          </a:xfrm>
        </p:spPr>
        <p:txBody>
          <a:bodyPr>
            <a:normAutofit fontScale="90000"/>
          </a:bodyPr>
          <a:lstStyle/>
          <a:p>
            <a:pPr algn="l">
              <a:defRPr/>
            </a:pPr>
            <a:r>
              <a:rPr lang="it-IT" sz="2800"/>
              <a:t>1) Premio miglior cash mob</a:t>
            </a:r>
            <a:br>
              <a:rPr lang="it-IT" sz="2800"/>
            </a:br>
            <a:r>
              <a:rPr lang="it-IT" sz="2800"/>
              <a:t>2) Premio miglior video che racconta impresa responsabile</a:t>
            </a:r>
            <a:br>
              <a:rPr lang="it-IT" sz="2800"/>
            </a:br>
            <a:r>
              <a:rPr lang="it-IT" sz="2800"/>
              <a:t>3) Premio miglior progetto creazione valore sostenibile</a:t>
            </a:r>
          </a:p>
        </p:txBody>
      </p:sp>
      <p:pic>
        <p:nvPicPr>
          <p:cNvPr id="97283" name="Segnaposto contenuto 3"/>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991544" y="908720"/>
            <a:ext cx="8229600" cy="4535488"/>
          </a:xfrm>
        </p:spPr>
      </p:pic>
      <p:sp>
        <p:nvSpPr>
          <p:cNvPr id="2" name="CasellaDiTesto 1"/>
          <p:cNvSpPr txBox="1"/>
          <p:nvPr/>
        </p:nvSpPr>
        <p:spPr>
          <a:xfrm>
            <a:off x="2423592" y="332657"/>
            <a:ext cx="6912768" cy="830997"/>
          </a:xfrm>
          <a:prstGeom prst="rect">
            <a:avLst/>
          </a:prstGeom>
          <a:noFill/>
        </p:spPr>
        <p:txBody>
          <a:bodyPr wrap="square" rtlCol="0">
            <a:spAutoFit/>
          </a:bodyPr>
          <a:lstStyle/>
          <a:p>
            <a:r>
              <a:rPr lang="it-IT" sz="2400" b="1" dirty="0"/>
              <a:t>Promuovere incontro tra le due mani (cittadini e imprese responsabili sul territorio)</a:t>
            </a:r>
          </a:p>
        </p:txBody>
      </p:sp>
    </p:spTree>
    <p:extLst>
      <p:ext uri="{BB962C8B-B14F-4D97-AF65-F5344CB8AC3E}">
        <p14:creationId xmlns:p14="http://schemas.microsoft.com/office/powerpoint/2010/main" val="17887320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1"/>
          <p:cNvSpPr>
            <a:spLocks noGrp="1" noChangeArrowheads="1"/>
          </p:cNvSpPr>
          <p:nvPr>
            <p:ph type="title"/>
          </p:nvPr>
        </p:nvSpPr>
        <p:spPr/>
        <p:txBody>
          <a:bodyPr/>
          <a:lstStyle/>
          <a:p>
            <a:endParaRPr lang="en-US" altLang="it-IT" smtClean="0"/>
          </a:p>
        </p:txBody>
      </p:sp>
      <p:sp>
        <p:nvSpPr>
          <p:cNvPr id="98307" name="Rectangle 2"/>
          <p:cNvSpPr>
            <a:spLocks noGrp="1" noChangeArrowheads="1"/>
          </p:cNvSpPr>
          <p:nvPr>
            <p:ph type="body" idx="1"/>
          </p:nvPr>
        </p:nvSpPr>
        <p:spPr/>
        <p:txBody>
          <a:bodyPr/>
          <a:lstStyle/>
          <a:p>
            <a:endParaRPr lang="en-US" altLang="it-IT" smtClean="0"/>
          </a:p>
        </p:txBody>
      </p:sp>
      <p:pic>
        <p:nvPicPr>
          <p:cNvPr id="9830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4250" y="0"/>
            <a:ext cx="51435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Tree>
    <p:extLst>
      <p:ext uri="{BB962C8B-B14F-4D97-AF65-F5344CB8AC3E}">
        <p14:creationId xmlns:p14="http://schemas.microsoft.com/office/powerpoint/2010/main" val="1500824374"/>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olo 1"/>
          <p:cNvSpPr>
            <a:spLocks noGrp="1"/>
          </p:cNvSpPr>
          <p:nvPr>
            <p:ph type="title"/>
          </p:nvPr>
        </p:nvSpPr>
        <p:spPr/>
        <p:txBody>
          <a:bodyPr/>
          <a:lstStyle/>
          <a:p>
            <a:r>
              <a:rPr lang="it-IT" altLang="it-IT" smtClean="0"/>
              <a:t>Un principio costituzionale</a:t>
            </a:r>
          </a:p>
        </p:txBody>
      </p:sp>
      <p:sp>
        <p:nvSpPr>
          <p:cNvPr id="3" name="Segnaposto contenuto 2"/>
          <p:cNvSpPr>
            <a:spLocks noGrp="1"/>
          </p:cNvSpPr>
          <p:nvPr>
            <p:ph idx="1"/>
          </p:nvPr>
        </p:nvSpPr>
        <p:spPr/>
        <p:txBody>
          <a:bodyPr>
            <a:normAutofit fontScale="92500" lnSpcReduction="10000"/>
          </a:bodyPr>
          <a:lstStyle/>
          <a:p>
            <a:pPr>
              <a:defRPr/>
            </a:pPr>
            <a:r>
              <a:rPr lang="it-IT" dirty="0"/>
              <a:t>Uno dei peccati che a volte si riscontrano nell’attività socio-politica consiste nel privilegiare gli spazi di potere al posto dei tempi dei processi. Dare priorità allo spazio porta a diventar matti per risolvere tutto nel momento presente, per tentare di prendere possesso di tutti gli spazi di potere e di autoaffermazione. Significa cristallizzare i processi e pretendere di fermarli. Dare priorità al tempo significa occuparsi </a:t>
            </a:r>
            <a:r>
              <a:rPr lang="it-IT" i="1" dirty="0"/>
              <a:t>di iniziare processi più che di possedere </a:t>
            </a:r>
            <a:r>
              <a:rPr lang="it-IT" i="1" dirty="0" smtClean="0"/>
              <a:t>spazi</a:t>
            </a:r>
            <a:r>
              <a:rPr lang="it-IT" dirty="0" smtClean="0"/>
              <a:t>. </a:t>
            </a:r>
            <a:r>
              <a:rPr lang="it-IT" dirty="0"/>
              <a:t>Il tempo ordina gli spazi, li illumina e li trasforma in anelli di una catena in costante crescita, senza retromarce. Si tratta di privilegiare le azioni che generano nuovi dinamismi nella società e coinvolgono altre persone e gruppi che le porteranno avanti, finché fruttifichino in importanti avvenimenti storici. Senza ansietà, però con convinzioni chiare e tenaci.  BELLISSIMO !!! </a:t>
            </a:r>
            <a:r>
              <a:rPr lang="it-IT" dirty="0" err="1"/>
              <a:t>slotmob</a:t>
            </a:r>
            <a:r>
              <a:rPr lang="it-IT" dirty="0"/>
              <a:t>…</a:t>
            </a:r>
            <a:r>
              <a:rPr lang="it-IT" dirty="0" err="1"/>
              <a:t>votoportafoglio</a:t>
            </a:r>
            <a:r>
              <a:rPr lang="it-IT" dirty="0"/>
              <a:t>…riforma finanza….</a:t>
            </a:r>
          </a:p>
          <a:p>
            <a:pPr>
              <a:defRPr/>
            </a:pPr>
            <a:r>
              <a:rPr lang="it-IT" dirty="0"/>
              <a:t> </a:t>
            </a:r>
            <a:r>
              <a:rPr lang="it-IT" dirty="0" err="1"/>
              <a:t>Twittiamolo</a:t>
            </a:r>
            <a:r>
              <a:rPr lang="it-IT" dirty="0"/>
              <a:t> !!!!</a:t>
            </a:r>
          </a:p>
          <a:p>
            <a:pPr>
              <a:defRPr/>
            </a:pPr>
            <a:endParaRPr lang="it-IT" dirty="0"/>
          </a:p>
        </p:txBody>
      </p:sp>
    </p:spTree>
    <p:extLst>
      <p:ext uri="{BB962C8B-B14F-4D97-AF65-F5344CB8AC3E}">
        <p14:creationId xmlns:p14="http://schemas.microsoft.com/office/powerpoint/2010/main" val="41542638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59697" y="957739"/>
            <a:ext cx="5116592" cy="5423589"/>
          </a:xfrm>
        </p:spPr>
      </p:pic>
    </p:spTree>
    <p:extLst>
      <p:ext uri="{BB962C8B-B14F-4D97-AF65-F5344CB8AC3E}">
        <p14:creationId xmlns:p14="http://schemas.microsoft.com/office/powerpoint/2010/main" val="3142573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Etica Sgr in numeri: patrimonio gestito e clienti</a:t>
            </a:r>
            <a:endParaRPr lang="it-IT" dirty="0"/>
          </a:p>
        </p:txBody>
      </p:sp>
      <p:sp>
        <p:nvSpPr>
          <p:cNvPr id="3" name="Segnaposto numero diapositiva 2"/>
          <p:cNvSpPr>
            <a:spLocks noGrp="1"/>
          </p:cNvSpPr>
          <p:nvPr>
            <p:ph type="sldNum" sz="quarter" idx="11"/>
          </p:nvPr>
        </p:nvSpPr>
        <p:spPr/>
        <p:txBody>
          <a:bodyPr/>
          <a:lstStyle/>
          <a:p>
            <a:pPr>
              <a:defRPr/>
            </a:pPr>
            <a:fld id="{F58572EC-A879-4575-9520-CA49A3602FEB}" type="slidenum">
              <a:rPr lang="it-IT" smtClean="0"/>
              <a:pPr>
                <a:defRPr/>
              </a:pPr>
              <a:t>29</a:t>
            </a:fld>
            <a:endParaRPr lang="it-IT" dirty="0"/>
          </a:p>
        </p:txBody>
      </p:sp>
      <p:graphicFrame>
        <p:nvGraphicFramePr>
          <p:cNvPr id="11" name="Tabella 10"/>
          <p:cNvGraphicFramePr>
            <a:graphicFrameLocks noGrp="1"/>
          </p:cNvGraphicFramePr>
          <p:nvPr>
            <p:extLst/>
          </p:nvPr>
        </p:nvGraphicFramePr>
        <p:xfrm>
          <a:off x="2495601" y="4005064"/>
          <a:ext cx="5400599" cy="2304256"/>
        </p:xfrm>
        <a:graphic>
          <a:graphicData uri="http://schemas.openxmlformats.org/drawingml/2006/table">
            <a:tbl>
              <a:tblPr firstRow="1" lastRow="1" bandRow="1">
                <a:tableStyleId>{5C22544A-7EE6-4342-B048-85BDC9FD1C3A}</a:tableStyleId>
              </a:tblPr>
              <a:tblGrid>
                <a:gridCol w="2160240"/>
                <a:gridCol w="1728192"/>
                <a:gridCol w="1512167"/>
              </a:tblGrid>
              <a:tr h="360040">
                <a:tc>
                  <a:txBody>
                    <a:bodyPr/>
                    <a:lstStyle/>
                    <a:p>
                      <a:endParaRPr lang="it-IT" sz="1400" dirty="0">
                        <a:effectLst>
                          <a:outerShdw blurRad="38100" dist="38100" dir="2700000" algn="tl">
                            <a:srgbClr val="000000">
                              <a:alpha val="43137"/>
                            </a:srgbClr>
                          </a:outerShdw>
                        </a:effectLst>
                        <a:latin typeface="Calibri"/>
                        <a:cs typeface="Times New Roman"/>
                      </a:endParaRPr>
                    </a:p>
                  </a:txBody>
                  <a:tcPr marL="68580" marR="6858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it-IT" sz="1400" smtClean="0">
                          <a:effectLst>
                            <a:outerShdw blurRad="38100" dist="38100" dir="2700000" algn="tl">
                              <a:srgbClr val="000000">
                                <a:alpha val="43137"/>
                              </a:srgbClr>
                            </a:outerShdw>
                          </a:effectLst>
                        </a:rPr>
                        <a:t>Patrimonio</a:t>
                      </a:r>
                      <a:endParaRPr lang="it-IT" sz="1400" dirty="0" smtClean="0">
                        <a:effectLst>
                          <a:outerShdw blurRad="38100" dist="38100" dir="2700000" algn="tl">
                            <a:srgbClr val="000000">
                              <a:alpha val="43137"/>
                            </a:srgbClr>
                          </a:outerShdw>
                        </a:effectLst>
                        <a:latin typeface="+mn-lt"/>
                        <a:ea typeface="Calibri"/>
                        <a:cs typeface="Times New Roman"/>
                      </a:endParaRPr>
                    </a:p>
                  </a:txBody>
                  <a:tcPr marL="68580" marR="6858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it-IT" sz="1400" dirty="0" smtClean="0">
                          <a:effectLst>
                            <a:outerShdw blurRad="38100" dist="38100" dir="2700000" algn="tl">
                              <a:srgbClr val="000000">
                                <a:alpha val="43137"/>
                              </a:srgbClr>
                            </a:outerShdw>
                          </a:effectLst>
                        </a:rPr>
                        <a:t>Quota di mercato</a:t>
                      </a:r>
                      <a:endParaRPr lang="it-IT" sz="1400" dirty="0" smtClean="0">
                        <a:effectLst>
                          <a:outerShdw blurRad="38100" dist="38100" dir="2700000" algn="tl">
                            <a:srgbClr val="000000">
                              <a:alpha val="43137"/>
                            </a:srgbClr>
                          </a:outerShdw>
                        </a:effectLst>
                        <a:latin typeface="+mn-lt"/>
                        <a:ea typeface="Calibri"/>
                        <a:cs typeface="Times New Roman"/>
                      </a:endParaRPr>
                    </a:p>
                  </a:txBody>
                  <a:tcPr marL="68580" marR="68580" marT="0" marB="0" anchor="ctr"/>
                </a:tc>
              </a:tr>
              <a:tr h="279777">
                <a:tc>
                  <a:txBody>
                    <a:bodyPr/>
                    <a:lstStyle/>
                    <a:p>
                      <a:pPr algn="l" fontAlgn="b"/>
                      <a:r>
                        <a:rPr lang="it-IT" sz="1600" b="0" i="0" u="none" strike="noStrike" dirty="0">
                          <a:effectLst/>
                          <a:latin typeface="+mj-lt"/>
                        </a:rPr>
                        <a:t>Etica Sgr</a:t>
                      </a:r>
                    </a:p>
                  </a:txBody>
                  <a:tcPr marL="9525" marR="9525" marT="9525" marB="0" anchor="ctr">
                    <a:solidFill>
                      <a:srgbClr val="FFFF99"/>
                    </a:solidFill>
                  </a:tcPr>
                </a:tc>
                <a:tc>
                  <a:txBody>
                    <a:bodyPr/>
                    <a:lstStyle/>
                    <a:p>
                      <a:pPr marL="0" algn="ctr" defTabSz="914400" rtl="0" eaLnBrk="1" fontAlgn="b" latinLnBrk="0" hangingPunct="1"/>
                      <a:r>
                        <a:rPr lang="it-IT" sz="1400" b="1" i="0" u="none" strike="noStrike" kern="1200" dirty="0">
                          <a:solidFill>
                            <a:schemeClr val="tx1"/>
                          </a:solidFill>
                          <a:effectLst/>
                          <a:latin typeface="+mn-lt"/>
                          <a:ea typeface="+mn-ea"/>
                          <a:cs typeface="+mn-cs"/>
                        </a:rPr>
                        <a:t>€ 1.333 mln</a:t>
                      </a:r>
                    </a:p>
                  </a:txBody>
                  <a:tcPr marL="9525" marR="9525" marT="9525" marB="0" anchor="b">
                    <a:solidFill>
                      <a:srgbClr val="FFFF99"/>
                    </a:solidFill>
                  </a:tcPr>
                </a:tc>
                <a:tc>
                  <a:txBody>
                    <a:bodyPr/>
                    <a:lstStyle/>
                    <a:p>
                      <a:pPr marL="0" algn="ctr" defTabSz="914400" rtl="0" eaLnBrk="1" fontAlgn="b" latinLnBrk="0" hangingPunct="1"/>
                      <a:r>
                        <a:rPr lang="it-IT" sz="1400" b="1" i="0" u="none" strike="noStrike" kern="1200" dirty="0">
                          <a:solidFill>
                            <a:schemeClr val="tx1"/>
                          </a:solidFill>
                          <a:effectLst/>
                          <a:latin typeface="+mn-lt"/>
                          <a:ea typeface="+mn-ea"/>
                          <a:cs typeface="+mn-cs"/>
                        </a:rPr>
                        <a:t>42%</a:t>
                      </a:r>
                    </a:p>
                  </a:txBody>
                  <a:tcPr marL="9525" marR="9525" marT="9525" marB="0" anchor="b">
                    <a:solidFill>
                      <a:srgbClr val="FFFF99"/>
                    </a:solidFill>
                  </a:tcPr>
                </a:tc>
              </a:tr>
              <a:tr h="279777">
                <a:tc>
                  <a:txBody>
                    <a:bodyPr/>
                    <a:lstStyle/>
                    <a:p>
                      <a:pPr algn="l" fontAlgn="b"/>
                      <a:r>
                        <a:rPr lang="it-IT" sz="1600" b="0" i="0" u="none" strike="noStrike" dirty="0" err="1">
                          <a:effectLst/>
                          <a:latin typeface="+mj-lt"/>
                        </a:rPr>
                        <a:t>Eurizon</a:t>
                      </a:r>
                      <a:r>
                        <a:rPr lang="it-IT" sz="1600" b="0" i="0" u="none" strike="noStrike" dirty="0">
                          <a:effectLst/>
                          <a:latin typeface="+mj-lt"/>
                        </a:rPr>
                        <a:t> Capital</a:t>
                      </a:r>
                    </a:p>
                  </a:txBody>
                  <a:tcPr marL="9525" marR="9525" marT="9525" marB="0" anchor="ctr"/>
                </a:tc>
                <a:tc>
                  <a:txBody>
                    <a:bodyPr/>
                    <a:lstStyle/>
                    <a:p>
                      <a:pPr marL="0" algn="ctr" defTabSz="914400" rtl="0" eaLnBrk="1" fontAlgn="b" latinLnBrk="0" hangingPunct="1"/>
                      <a:r>
                        <a:rPr lang="it-IT" sz="1400" b="0" i="0" u="none" strike="noStrike" kern="1200" dirty="0">
                          <a:solidFill>
                            <a:schemeClr val="tx1"/>
                          </a:solidFill>
                          <a:effectLst/>
                          <a:latin typeface="+mn-lt"/>
                          <a:ea typeface="+mn-ea"/>
                          <a:cs typeface="+mn-cs"/>
                        </a:rPr>
                        <a:t>€ 643 mln</a:t>
                      </a:r>
                    </a:p>
                  </a:txBody>
                  <a:tcPr marL="9525" marR="9525" marT="9525" marB="0" anchor="b"/>
                </a:tc>
                <a:tc>
                  <a:txBody>
                    <a:bodyPr/>
                    <a:lstStyle/>
                    <a:p>
                      <a:pPr marL="0" algn="ctr" defTabSz="914400" rtl="0" eaLnBrk="1" fontAlgn="b" latinLnBrk="0" hangingPunct="1"/>
                      <a:r>
                        <a:rPr lang="it-IT" sz="1400" b="0" i="0" u="none" strike="noStrike" kern="1200" dirty="0">
                          <a:solidFill>
                            <a:schemeClr val="tx1"/>
                          </a:solidFill>
                          <a:effectLst/>
                          <a:latin typeface="+mn-lt"/>
                          <a:ea typeface="+mn-ea"/>
                          <a:cs typeface="+mn-cs"/>
                        </a:rPr>
                        <a:t>20%</a:t>
                      </a:r>
                    </a:p>
                  </a:txBody>
                  <a:tcPr marL="9525" marR="9525" marT="9525" marB="0" anchor="b"/>
                </a:tc>
              </a:tr>
              <a:tr h="279777">
                <a:tc>
                  <a:txBody>
                    <a:bodyPr/>
                    <a:lstStyle/>
                    <a:p>
                      <a:pPr algn="l" fontAlgn="b"/>
                      <a:r>
                        <a:rPr lang="it-IT" sz="1600" b="0" i="0" u="none" strike="noStrike" dirty="0">
                          <a:effectLst/>
                          <a:latin typeface="+mj-lt"/>
                        </a:rPr>
                        <a:t>Pioneer </a:t>
                      </a:r>
                      <a:r>
                        <a:rPr lang="it-IT" sz="1600" b="0" i="0" u="none" strike="noStrike" dirty="0" err="1">
                          <a:effectLst/>
                          <a:latin typeface="+mj-lt"/>
                        </a:rPr>
                        <a:t>Inv</a:t>
                      </a:r>
                      <a:r>
                        <a:rPr lang="it-IT" sz="1600" b="0" i="0" u="none" strike="noStrike" dirty="0">
                          <a:effectLst/>
                          <a:latin typeface="+mj-lt"/>
                        </a:rPr>
                        <a:t>. (Unicredit)</a:t>
                      </a:r>
                    </a:p>
                  </a:txBody>
                  <a:tcPr marL="9525" marR="9525" marT="9525" marB="0" anchor="ctr"/>
                </a:tc>
                <a:tc>
                  <a:txBody>
                    <a:bodyPr/>
                    <a:lstStyle/>
                    <a:p>
                      <a:pPr marL="0" algn="ctr" defTabSz="914400" rtl="0" eaLnBrk="1" fontAlgn="b" latinLnBrk="0" hangingPunct="1"/>
                      <a:r>
                        <a:rPr lang="it-IT" sz="1400" b="0" i="0" u="none" strike="noStrike" kern="1200" dirty="0">
                          <a:solidFill>
                            <a:schemeClr val="tx1"/>
                          </a:solidFill>
                          <a:effectLst/>
                          <a:latin typeface="+mn-lt"/>
                          <a:ea typeface="+mn-ea"/>
                          <a:cs typeface="+mn-cs"/>
                        </a:rPr>
                        <a:t>€ 470 mln</a:t>
                      </a:r>
                    </a:p>
                  </a:txBody>
                  <a:tcPr marL="9525" marR="9525" marT="9525" marB="0" anchor="b"/>
                </a:tc>
                <a:tc>
                  <a:txBody>
                    <a:bodyPr/>
                    <a:lstStyle/>
                    <a:p>
                      <a:pPr marL="0" algn="ctr" defTabSz="914400" rtl="0" eaLnBrk="1" fontAlgn="b" latinLnBrk="0" hangingPunct="1"/>
                      <a:r>
                        <a:rPr lang="it-IT" sz="1400" b="0" i="0" u="none" strike="noStrike" kern="1200" dirty="0">
                          <a:solidFill>
                            <a:schemeClr val="tx1"/>
                          </a:solidFill>
                          <a:effectLst/>
                          <a:latin typeface="+mn-lt"/>
                          <a:ea typeface="+mn-ea"/>
                          <a:cs typeface="+mn-cs"/>
                        </a:rPr>
                        <a:t>15%</a:t>
                      </a:r>
                    </a:p>
                  </a:txBody>
                  <a:tcPr marL="9525" marR="9525" marT="9525" marB="0" anchor="b"/>
                </a:tc>
              </a:tr>
              <a:tr h="279777">
                <a:tc>
                  <a:txBody>
                    <a:bodyPr/>
                    <a:lstStyle/>
                    <a:p>
                      <a:pPr algn="l" fontAlgn="b"/>
                      <a:r>
                        <a:rPr lang="it-IT" sz="1600" b="0" i="0" u="none" strike="noStrike" dirty="0">
                          <a:effectLst/>
                          <a:latin typeface="+mj-lt"/>
                        </a:rPr>
                        <a:t>BNP </a:t>
                      </a:r>
                      <a:r>
                        <a:rPr lang="it-IT" sz="1600" b="0" i="0" u="none" strike="noStrike" dirty="0" err="1">
                          <a:effectLst/>
                          <a:latin typeface="+mj-lt"/>
                        </a:rPr>
                        <a:t>Paribas</a:t>
                      </a:r>
                      <a:endParaRPr lang="it-IT" sz="1600" b="0" i="0" u="none" strike="noStrike" dirty="0">
                        <a:effectLst/>
                        <a:latin typeface="+mj-lt"/>
                      </a:endParaRPr>
                    </a:p>
                  </a:txBody>
                  <a:tcPr marL="9525" marR="9525" marT="9525" marB="0" anchor="ctr"/>
                </a:tc>
                <a:tc>
                  <a:txBody>
                    <a:bodyPr/>
                    <a:lstStyle/>
                    <a:p>
                      <a:pPr marL="0" algn="ctr" defTabSz="914400" rtl="0" eaLnBrk="1" fontAlgn="b" latinLnBrk="0" hangingPunct="1"/>
                      <a:r>
                        <a:rPr lang="it-IT" sz="1400" b="0" i="0" u="none" strike="noStrike" kern="1200" dirty="0">
                          <a:solidFill>
                            <a:schemeClr val="tx1"/>
                          </a:solidFill>
                          <a:effectLst/>
                          <a:latin typeface="+mn-lt"/>
                          <a:ea typeface="+mn-ea"/>
                          <a:cs typeface="+mn-cs"/>
                        </a:rPr>
                        <a:t>€ 431 mln</a:t>
                      </a:r>
                    </a:p>
                  </a:txBody>
                  <a:tcPr marL="9525" marR="9525" marT="9525" marB="0" anchor="b"/>
                </a:tc>
                <a:tc>
                  <a:txBody>
                    <a:bodyPr/>
                    <a:lstStyle/>
                    <a:p>
                      <a:pPr marL="0" algn="ctr" defTabSz="914400" rtl="0" eaLnBrk="1" fontAlgn="b" latinLnBrk="0" hangingPunct="1"/>
                      <a:r>
                        <a:rPr lang="it-IT" sz="1400" b="0" i="0" u="none" strike="noStrike" kern="1200" dirty="0">
                          <a:solidFill>
                            <a:schemeClr val="tx1"/>
                          </a:solidFill>
                          <a:effectLst/>
                          <a:latin typeface="+mn-lt"/>
                          <a:ea typeface="+mn-ea"/>
                          <a:cs typeface="+mn-cs"/>
                        </a:rPr>
                        <a:t>14%</a:t>
                      </a:r>
                    </a:p>
                  </a:txBody>
                  <a:tcPr marL="9525" marR="9525" marT="9525" marB="0" anchor="b"/>
                </a:tc>
              </a:tr>
              <a:tr h="279777">
                <a:tc>
                  <a:txBody>
                    <a:bodyPr/>
                    <a:lstStyle/>
                    <a:p>
                      <a:pPr algn="l" fontAlgn="b"/>
                      <a:r>
                        <a:rPr lang="it-IT" sz="1600" b="0" i="0" u="none" strike="noStrike" dirty="0">
                          <a:effectLst/>
                          <a:latin typeface="+mj-lt"/>
                        </a:rPr>
                        <a:t>JP Morgan AM</a:t>
                      </a:r>
                    </a:p>
                  </a:txBody>
                  <a:tcPr marL="9525" marR="9525" marT="9525" marB="0" anchor="ctr"/>
                </a:tc>
                <a:tc>
                  <a:txBody>
                    <a:bodyPr/>
                    <a:lstStyle/>
                    <a:p>
                      <a:pPr marL="0" algn="ctr" defTabSz="914400" rtl="0" eaLnBrk="1" fontAlgn="b" latinLnBrk="0" hangingPunct="1"/>
                      <a:r>
                        <a:rPr lang="it-IT" sz="1400" b="0" i="0" u="none" strike="noStrike" kern="1200" dirty="0">
                          <a:solidFill>
                            <a:schemeClr val="tx1"/>
                          </a:solidFill>
                          <a:effectLst/>
                          <a:latin typeface="+mn-lt"/>
                          <a:ea typeface="+mn-ea"/>
                          <a:cs typeface="+mn-cs"/>
                        </a:rPr>
                        <a:t>€ 167 mln</a:t>
                      </a:r>
                    </a:p>
                  </a:txBody>
                  <a:tcPr marL="9525" marR="9525" marT="9525" marB="0" anchor="b"/>
                </a:tc>
                <a:tc>
                  <a:txBody>
                    <a:bodyPr/>
                    <a:lstStyle/>
                    <a:p>
                      <a:pPr marL="0" algn="ctr" defTabSz="914400" rtl="0" eaLnBrk="1" fontAlgn="b" latinLnBrk="0" hangingPunct="1"/>
                      <a:r>
                        <a:rPr lang="it-IT" sz="1400" b="0" i="0" u="none" strike="noStrike" kern="1200" dirty="0">
                          <a:solidFill>
                            <a:schemeClr val="tx1"/>
                          </a:solidFill>
                          <a:effectLst/>
                          <a:latin typeface="+mn-lt"/>
                          <a:ea typeface="+mn-ea"/>
                          <a:cs typeface="+mn-cs"/>
                        </a:rPr>
                        <a:t>5%</a:t>
                      </a:r>
                    </a:p>
                  </a:txBody>
                  <a:tcPr marL="9525" marR="9525" marT="9525" marB="0" anchor="b"/>
                </a:tc>
              </a:tr>
              <a:tr h="279777">
                <a:tc>
                  <a:txBody>
                    <a:bodyPr/>
                    <a:lstStyle/>
                    <a:p>
                      <a:pPr algn="l" fontAlgn="b"/>
                      <a:r>
                        <a:rPr lang="it-IT" sz="1600" b="0" i="0" u="none" strike="noStrike" dirty="0">
                          <a:effectLst/>
                          <a:latin typeface="+mj-lt"/>
                        </a:rPr>
                        <a:t>Altri</a:t>
                      </a:r>
                    </a:p>
                  </a:txBody>
                  <a:tcPr marL="9525" marR="9525" marT="9525" marB="0" anchor="ctr"/>
                </a:tc>
                <a:tc>
                  <a:txBody>
                    <a:bodyPr/>
                    <a:lstStyle/>
                    <a:p>
                      <a:pPr marL="0" algn="ctr" defTabSz="914400" rtl="0" eaLnBrk="1" fontAlgn="b" latinLnBrk="0" hangingPunct="1"/>
                      <a:r>
                        <a:rPr lang="it-IT" sz="1400" b="0" i="0" u="none" strike="noStrike" kern="1200" dirty="0">
                          <a:solidFill>
                            <a:schemeClr val="tx1"/>
                          </a:solidFill>
                          <a:effectLst/>
                          <a:latin typeface="+mn-lt"/>
                          <a:ea typeface="+mn-ea"/>
                          <a:cs typeface="+mn-cs"/>
                        </a:rPr>
                        <a:t>€ 110 mln</a:t>
                      </a:r>
                    </a:p>
                  </a:txBody>
                  <a:tcPr marL="9525" marR="9525" marT="9525" marB="0" anchor="b"/>
                </a:tc>
                <a:tc>
                  <a:txBody>
                    <a:bodyPr/>
                    <a:lstStyle/>
                    <a:p>
                      <a:pPr marL="0" algn="ctr" defTabSz="914400" rtl="0" eaLnBrk="1" fontAlgn="b" latinLnBrk="0" hangingPunct="1"/>
                      <a:r>
                        <a:rPr lang="it-IT" sz="1400" b="0" i="0" u="none" strike="noStrike" kern="1200" dirty="0">
                          <a:solidFill>
                            <a:schemeClr val="tx1"/>
                          </a:solidFill>
                          <a:effectLst/>
                          <a:latin typeface="+mn-lt"/>
                          <a:ea typeface="+mn-ea"/>
                          <a:cs typeface="+mn-cs"/>
                        </a:rPr>
                        <a:t>3%</a:t>
                      </a:r>
                    </a:p>
                  </a:txBody>
                  <a:tcPr marL="9525" marR="9525" marT="9525" marB="0" anchor="b"/>
                </a:tc>
              </a:tr>
              <a:tr h="265554">
                <a:tc>
                  <a:txBody>
                    <a:bodyPr/>
                    <a:lstStyle/>
                    <a:p>
                      <a:pPr algn="r">
                        <a:lnSpc>
                          <a:spcPct val="115000"/>
                        </a:lnSpc>
                        <a:spcAft>
                          <a:spcPts val="0"/>
                        </a:spcAft>
                      </a:pPr>
                      <a:r>
                        <a:rPr lang="it-IT" sz="1400" b="1" dirty="0">
                          <a:solidFill>
                            <a:schemeClr val="bg1"/>
                          </a:solidFill>
                          <a:effectLst>
                            <a:outerShdw blurRad="38100" dist="38100" dir="2700000" algn="tl">
                              <a:srgbClr val="000000">
                                <a:alpha val="43137"/>
                              </a:srgbClr>
                            </a:outerShdw>
                          </a:effectLst>
                        </a:rPr>
                        <a:t>Totale</a:t>
                      </a:r>
                      <a:endParaRPr lang="it-IT" sz="1400" b="1" dirty="0">
                        <a:solidFill>
                          <a:schemeClr val="bg1"/>
                        </a:solidFill>
                        <a:effectLst>
                          <a:outerShdw blurRad="38100" dist="38100" dir="2700000" algn="tl">
                            <a:srgbClr val="000000">
                              <a:alpha val="43137"/>
                            </a:srgbClr>
                          </a:outerShdw>
                        </a:effectLst>
                        <a:latin typeface="Calibri"/>
                        <a:ea typeface="Calibri"/>
                        <a:cs typeface="Times New Roman"/>
                      </a:endParaRPr>
                    </a:p>
                  </a:txBody>
                  <a:tcPr marL="68580" marR="68580" marT="0" marB="0" anchor="ctr"/>
                </a:tc>
                <a:tc>
                  <a:txBody>
                    <a:bodyPr/>
                    <a:lstStyle/>
                    <a:p>
                      <a:pPr marL="0" algn="ctr" defTabSz="914400" rtl="0" eaLnBrk="1" fontAlgn="b" latinLnBrk="0" hangingPunct="1"/>
                      <a:r>
                        <a:rPr lang="it-IT" sz="1400" b="1" i="0" u="none" strike="noStrike" kern="1200" dirty="0">
                          <a:solidFill>
                            <a:schemeClr val="lt1"/>
                          </a:solidFill>
                          <a:effectLst>
                            <a:outerShdw blurRad="38100" dist="38100" dir="2700000" algn="tl">
                              <a:srgbClr val="000000">
                                <a:alpha val="43137"/>
                              </a:srgbClr>
                            </a:outerShdw>
                          </a:effectLst>
                          <a:latin typeface="+mn-lt"/>
                          <a:ea typeface="+mn-ea"/>
                          <a:cs typeface="+mn-cs"/>
                        </a:rPr>
                        <a:t>€ 3.155 mln</a:t>
                      </a:r>
                    </a:p>
                  </a:txBody>
                  <a:tcPr marL="9525" marR="9525" marT="9525" marB="0" anchor="b"/>
                </a:tc>
                <a:tc>
                  <a:txBody>
                    <a:bodyPr/>
                    <a:lstStyle/>
                    <a:p>
                      <a:pPr marL="0" algn="ctr" defTabSz="914400" rtl="0" eaLnBrk="1" fontAlgn="b" latinLnBrk="0" hangingPunct="1"/>
                      <a:r>
                        <a:rPr lang="it-IT" sz="1400" b="1" i="0" u="none" strike="noStrike" kern="1200" dirty="0" smtClean="0">
                          <a:solidFill>
                            <a:schemeClr val="lt1"/>
                          </a:solidFill>
                          <a:effectLst>
                            <a:outerShdw blurRad="38100" dist="38100" dir="2700000" algn="tl">
                              <a:srgbClr val="000000">
                                <a:alpha val="43137"/>
                              </a:srgbClr>
                            </a:outerShdw>
                          </a:effectLst>
                          <a:latin typeface="+mn-lt"/>
                          <a:ea typeface="+mn-ea"/>
                          <a:cs typeface="+mn-cs"/>
                        </a:rPr>
                        <a:t>100%</a:t>
                      </a:r>
                      <a:endParaRPr lang="it-IT" sz="1400" b="1" i="0" u="none" strike="noStrike" kern="1200" dirty="0">
                        <a:solidFill>
                          <a:schemeClr val="lt1"/>
                        </a:solidFill>
                        <a:effectLst>
                          <a:outerShdw blurRad="38100" dist="38100" dir="2700000" algn="tl">
                            <a:srgbClr val="000000">
                              <a:alpha val="43137"/>
                            </a:srgbClr>
                          </a:outerShdw>
                        </a:effectLst>
                        <a:latin typeface="+mn-lt"/>
                        <a:ea typeface="+mn-ea"/>
                        <a:cs typeface="+mn-cs"/>
                      </a:endParaRPr>
                    </a:p>
                  </a:txBody>
                  <a:tcPr marL="7620" marR="7620" marT="7620" marB="0" anchor="ctr"/>
                </a:tc>
              </a:tr>
            </a:tbl>
          </a:graphicData>
        </a:graphic>
      </p:graphicFrame>
      <p:pic>
        <p:nvPicPr>
          <p:cNvPr id="1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9442" y="4341977"/>
            <a:ext cx="1380931" cy="1651323"/>
          </a:xfrm>
          <a:prstGeom prst="rect">
            <a:avLst/>
          </a:prstGeom>
          <a:noFill/>
          <a:effectLst>
            <a:outerShdw blurRad="50800" dist="38100" dir="18900000" algn="b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 name="Rettangolo 3"/>
          <p:cNvSpPr/>
          <p:nvPr/>
        </p:nvSpPr>
        <p:spPr>
          <a:xfrm>
            <a:off x="2495600" y="4015638"/>
            <a:ext cx="7272808" cy="229368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CasellaDiTesto 20"/>
          <p:cNvSpPr txBox="1"/>
          <p:nvPr/>
        </p:nvSpPr>
        <p:spPr>
          <a:xfrm>
            <a:off x="2495600" y="3645024"/>
            <a:ext cx="7272808" cy="338554"/>
          </a:xfrm>
          <a:prstGeom prst="rect">
            <a:avLst/>
          </a:prstGeom>
          <a:noFill/>
        </p:spPr>
        <p:txBody>
          <a:bodyPr wrap="square" rtlCol="0" anchor="ctr">
            <a:spAutoFit/>
          </a:bodyPr>
          <a:lstStyle/>
          <a:p>
            <a:pPr algn="ctr"/>
            <a:r>
              <a:rPr lang="en-US" sz="1600" b="1" dirty="0" err="1">
                <a:solidFill>
                  <a:prstClr val="black"/>
                </a:solidFill>
                <a:latin typeface="+mj-lt"/>
              </a:rPr>
              <a:t>Patrimonio</a:t>
            </a:r>
            <a:r>
              <a:rPr lang="en-US" sz="1600" b="1" dirty="0">
                <a:solidFill>
                  <a:prstClr val="black"/>
                </a:solidFill>
                <a:latin typeface="+mj-lt"/>
              </a:rPr>
              <a:t> </a:t>
            </a:r>
            <a:r>
              <a:rPr lang="en-US" sz="1600" b="1" dirty="0" err="1">
                <a:solidFill>
                  <a:prstClr val="black"/>
                </a:solidFill>
                <a:latin typeface="+mj-lt"/>
              </a:rPr>
              <a:t>gestito</a:t>
            </a:r>
            <a:r>
              <a:rPr lang="en-US" sz="1600" b="1" dirty="0">
                <a:solidFill>
                  <a:prstClr val="black"/>
                </a:solidFill>
                <a:latin typeface="+mj-lt"/>
              </a:rPr>
              <a:t> </a:t>
            </a:r>
            <a:r>
              <a:rPr lang="en-US" sz="1600" b="1" dirty="0" err="1">
                <a:solidFill>
                  <a:prstClr val="black"/>
                </a:solidFill>
                <a:latin typeface="+mj-lt"/>
              </a:rPr>
              <a:t>dei</a:t>
            </a:r>
            <a:r>
              <a:rPr lang="en-US" sz="1600" b="1" dirty="0">
                <a:solidFill>
                  <a:prstClr val="black"/>
                </a:solidFill>
                <a:latin typeface="+mj-lt"/>
              </a:rPr>
              <a:t> </a:t>
            </a:r>
            <a:r>
              <a:rPr lang="en-US" sz="1600" b="1" dirty="0" err="1">
                <a:solidFill>
                  <a:prstClr val="black"/>
                </a:solidFill>
                <a:latin typeface="+mj-lt"/>
              </a:rPr>
              <a:t>fondi</a:t>
            </a:r>
            <a:r>
              <a:rPr lang="en-US" sz="1600" b="1" dirty="0">
                <a:solidFill>
                  <a:prstClr val="black"/>
                </a:solidFill>
                <a:latin typeface="+mj-lt"/>
              </a:rPr>
              <a:t> </a:t>
            </a:r>
            <a:r>
              <a:rPr lang="en-US" sz="1600" b="1" dirty="0" err="1">
                <a:solidFill>
                  <a:prstClr val="black"/>
                </a:solidFill>
                <a:latin typeface="+mj-lt"/>
              </a:rPr>
              <a:t>etici</a:t>
            </a:r>
            <a:r>
              <a:rPr lang="en-US" sz="1600" b="1" dirty="0">
                <a:solidFill>
                  <a:prstClr val="black"/>
                </a:solidFill>
                <a:latin typeface="+mj-lt"/>
              </a:rPr>
              <a:t> in Italia al 31/12/2014</a:t>
            </a:r>
            <a:r>
              <a:rPr lang="en-US" sz="1200" dirty="0">
                <a:solidFill>
                  <a:prstClr val="black"/>
                </a:solidFill>
                <a:latin typeface="+mj-lt"/>
              </a:rPr>
              <a:t>. </a:t>
            </a:r>
            <a:endParaRPr lang="it-IT" sz="2000" dirty="0">
              <a:latin typeface="+mj-lt"/>
            </a:endParaRPr>
          </a:p>
        </p:txBody>
      </p:sp>
      <p:graphicFrame>
        <p:nvGraphicFramePr>
          <p:cNvPr id="25" name="Grafico 24"/>
          <p:cNvGraphicFramePr>
            <a:graphicFrameLocks/>
          </p:cNvGraphicFramePr>
          <p:nvPr>
            <p:extLst/>
          </p:nvPr>
        </p:nvGraphicFramePr>
        <p:xfrm>
          <a:off x="2015107" y="958149"/>
          <a:ext cx="3962722" cy="263397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7" name="Grafico 16"/>
          <p:cNvGraphicFramePr>
            <a:graphicFrameLocks/>
          </p:cNvGraphicFramePr>
          <p:nvPr>
            <p:extLst/>
          </p:nvPr>
        </p:nvGraphicFramePr>
        <p:xfrm>
          <a:off x="6014750" y="991761"/>
          <a:ext cx="3969683" cy="2600358"/>
        </p:xfrm>
        <a:graphic>
          <a:graphicData uri="http://schemas.openxmlformats.org/drawingml/2006/chart">
            <c:chart xmlns:c="http://schemas.openxmlformats.org/drawingml/2006/chart" xmlns:r="http://schemas.openxmlformats.org/officeDocument/2006/relationships" r:id="rId5"/>
          </a:graphicData>
        </a:graphic>
      </p:graphicFrame>
      <p:pic>
        <p:nvPicPr>
          <p:cNvPr id="13" name="Picture 2"/>
          <p:cNvPicPr>
            <a:picLocks noChangeAspect="1" noChangeArrowheads="1"/>
          </p:cNvPicPr>
          <p:nvPr/>
        </p:nvPicPr>
        <p:blipFill rotWithShape="1">
          <a:blip r:embed="rId6" cstate="print">
            <a:clrChange>
              <a:clrFrom>
                <a:srgbClr val="FFFFFE"/>
              </a:clrFrom>
              <a:clrTo>
                <a:srgbClr val="FFFFFE">
                  <a:alpha val="0"/>
                </a:srgbClr>
              </a:clrTo>
            </a:clrChange>
            <a:extLst>
              <a:ext uri="{28A0092B-C50C-407E-A947-70E740481C1C}">
                <a14:useLocalDpi xmlns:a14="http://schemas.microsoft.com/office/drawing/2010/main" val="0"/>
              </a:ext>
            </a:extLst>
          </a:blip>
          <a:srcRect r="75258"/>
          <a:stretch/>
        </p:blipFill>
        <p:spPr bwMode="auto">
          <a:xfrm>
            <a:off x="2711624" y="1423810"/>
            <a:ext cx="432048" cy="548811"/>
          </a:xfrm>
          <a:prstGeom prst="rect">
            <a:avLst/>
          </a:prstGeom>
          <a:noFill/>
          <a:ln w="9525">
            <a:noFill/>
            <a:miter lim="800000"/>
            <a:headEnd/>
            <a:tailEnd/>
          </a:ln>
          <a:effectLst/>
        </p:spPr>
      </p:pic>
      <p:sp>
        <p:nvSpPr>
          <p:cNvPr id="18" name="Rettangolo 17"/>
          <p:cNvSpPr/>
          <p:nvPr/>
        </p:nvSpPr>
        <p:spPr>
          <a:xfrm>
            <a:off x="2207568" y="3368026"/>
            <a:ext cx="6840760" cy="276999"/>
          </a:xfrm>
          <a:prstGeom prst="rect">
            <a:avLst/>
          </a:prstGeom>
        </p:spPr>
        <p:txBody>
          <a:bodyPr wrap="square">
            <a:spAutoFit/>
          </a:bodyPr>
          <a:lstStyle/>
          <a:p>
            <a:r>
              <a:rPr lang="it-IT" sz="1200" dirty="0">
                <a:latin typeface="Calibri" pitchFamily="34" charset="0"/>
                <a:ea typeface="ＭＳ Ｐゴシック" pitchFamily="-65" charset="-128"/>
              </a:rPr>
              <a:t>Fonte: Etica Sgr, dati al 27/02/2015</a:t>
            </a:r>
          </a:p>
        </p:txBody>
      </p:sp>
      <p:sp>
        <p:nvSpPr>
          <p:cNvPr id="19" name="Rettangolo 18"/>
          <p:cNvSpPr/>
          <p:nvPr/>
        </p:nvSpPr>
        <p:spPr>
          <a:xfrm>
            <a:off x="2495600" y="6309321"/>
            <a:ext cx="6840760" cy="276999"/>
          </a:xfrm>
          <a:prstGeom prst="rect">
            <a:avLst/>
          </a:prstGeom>
        </p:spPr>
        <p:txBody>
          <a:bodyPr wrap="square">
            <a:spAutoFit/>
          </a:bodyPr>
          <a:lstStyle/>
          <a:p>
            <a:r>
              <a:rPr lang="it-IT" sz="1200" dirty="0">
                <a:latin typeface="Calibri" pitchFamily="34" charset="0"/>
                <a:ea typeface="ＭＳ Ｐゴシック" pitchFamily="-65" charset="-128"/>
              </a:rPr>
              <a:t>Fonte: Elaborazione su dati </a:t>
            </a:r>
            <a:r>
              <a:rPr lang="it-IT" sz="1200" dirty="0" err="1">
                <a:latin typeface="Calibri" pitchFamily="34" charset="0"/>
                <a:ea typeface="ＭＳ Ｐゴシック" pitchFamily="-65" charset="-128"/>
              </a:rPr>
              <a:t>Assogestioni</a:t>
            </a:r>
            <a:r>
              <a:rPr lang="it-IT" sz="1200" dirty="0">
                <a:latin typeface="Calibri" pitchFamily="34" charset="0"/>
                <a:ea typeface="ＭＳ Ｐゴシック" pitchFamily="-65" charset="-128"/>
              </a:rPr>
              <a:t>, dati al 31/12/2014</a:t>
            </a:r>
          </a:p>
        </p:txBody>
      </p:sp>
      <p:pic>
        <p:nvPicPr>
          <p:cNvPr id="14" name="Picture 2"/>
          <p:cNvPicPr>
            <a:picLocks noChangeAspect="1" noChangeArrowheads="1"/>
          </p:cNvPicPr>
          <p:nvPr/>
        </p:nvPicPr>
        <p:blipFill rotWithShape="1">
          <a:blip r:embed="rId6" cstate="print">
            <a:clrChange>
              <a:clrFrom>
                <a:srgbClr val="FFFFFE"/>
              </a:clrFrom>
              <a:clrTo>
                <a:srgbClr val="FFFFFE">
                  <a:alpha val="0"/>
                </a:srgbClr>
              </a:clrTo>
            </a:clrChange>
            <a:extLst>
              <a:ext uri="{28A0092B-C50C-407E-A947-70E740481C1C}">
                <a14:useLocalDpi xmlns:a14="http://schemas.microsoft.com/office/drawing/2010/main" val="0"/>
              </a:ext>
            </a:extLst>
          </a:blip>
          <a:srcRect r="75258"/>
          <a:stretch/>
        </p:blipFill>
        <p:spPr bwMode="auto">
          <a:xfrm>
            <a:off x="6744072" y="1423809"/>
            <a:ext cx="432048" cy="548811"/>
          </a:xfrm>
          <a:prstGeom prst="rect">
            <a:avLst/>
          </a:prstGeom>
          <a:noFill/>
          <a:ln w="9525">
            <a:noFill/>
            <a:miter lim="800000"/>
            <a:headEnd/>
            <a:tailEnd/>
          </a:ln>
          <a:effectLst/>
        </p:spPr>
      </p:pic>
    </p:spTree>
    <p:extLst>
      <p:ext uri="{BB962C8B-B14F-4D97-AF65-F5344CB8AC3E}">
        <p14:creationId xmlns:p14="http://schemas.microsoft.com/office/powerpoint/2010/main" val="34954333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olo 1"/>
          <p:cNvSpPr>
            <a:spLocks noGrp="1"/>
          </p:cNvSpPr>
          <p:nvPr>
            <p:ph type="title"/>
          </p:nvPr>
        </p:nvSpPr>
        <p:spPr/>
        <p:txBody>
          <a:bodyPr/>
          <a:lstStyle/>
          <a:p>
            <a:endParaRPr lang="it-IT" altLang="it-IT" smtClean="0"/>
          </a:p>
        </p:txBody>
      </p:sp>
      <p:sp>
        <p:nvSpPr>
          <p:cNvPr id="5123" name="Segnaposto contenuto 2"/>
          <p:cNvSpPr>
            <a:spLocks noGrp="1"/>
          </p:cNvSpPr>
          <p:nvPr>
            <p:ph idx="1"/>
          </p:nvPr>
        </p:nvSpPr>
        <p:spPr>
          <a:xfrm>
            <a:off x="2041525" y="5367338"/>
            <a:ext cx="8229600" cy="609600"/>
          </a:xfrm>
        </p:spPr>
        <p:txBody>
          <a:bodyPr>
            <a:normAutofit fontScale="62500" lnSpcReduction="20000"/>
          </a:bodyPr>
          <a:lstStyle/>
          <a:p>
            <a:r>
              <a:rPr lang="it-IT" altLang="it-IT" smtClean="0"/>
              <a:t>23% dei beni prodotti dal 2000 ad oggi</a:t>
            </a:r>
          </a:p>
          <a:p>
            <a:r>
              <a:rPr lang="it-IT" altLang="it-IT" smtClean="0"/>
              <a:t>28% della storia nel 20simo secolo…..in rampa di lancio verso dove ?</a:t>
            </a:r>
          </a:p>
          <a:p>
            <a:endParaRPr lang="it-IT" altLang="it-IT" smtClean="0"/>
          </a:p>
        </p:txBody>
      </p:sp>
      <p:pic>
        <p:nvPicPr>
          <p:cNvPr id="5124" name="Picture 2" descr="http://www.publicfutures.dk/wp-content/20_centuries_the_economist.gif">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3388" y="549276"/>
            <a:ext cx="8570912"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103297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olo 1"/>
          <p:cNvSpPr>
            <a:spLocks noGrp="1"/>
          </p:cNvSpPr>
          <p:nvPr>
            <p:ph type="title"/>
          </p:nvPr>
        </p:nvSpPr>
        <p:spPr/>
        <p:txBody>
          <a:bodyPr>
            <a:normAutofit/>
          </a:bodyPr>
          <a:lstStyle/>
          <a:p>
            <a:r>
              <a:rPr lang="it-IT" altLang="it-IT" dirty="0" smtClean="0"/>
              <a:t>Perché la democrazia non ha ridotto le diseguaglianze ?</a:t>
            </a:r>
          </a:p>
        </p:txBody>
      </p:sp>
      <p:sp>
        <p:nvSpPr>
          <p:cNvPr id="14339" name="Segnaposto contenuto 2"/>
          <p:cNvSpPr>
            <a:spLocks noGrp="1"/>
          </p:cNvSpPr>
          <p:nvPr>
            <p:ph idx="1"/>
          </p:nvPr>
        </p:nvSpPr>
        <p:spPr/>
        <p:txBody>
          <a:bodyPr/>
          <a:lstStyle/>
          <a:p>
            <a:endParaRPr lang="it-IT" altLang="it-IT" smtClean="0"/>
          </a:p>
        </p:txBody>
      </p:sp>
      <p:pic>
        <p:nvPicPr>
          <p:cNvPr id="14340" name="A0FDFF33-48B8-475B-9F48-2E1EA263C2A9" descr="A0FDFF33-48B8-475B-9F48-2E1EA263C2A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6988" y="1628775"/>
            <a:ext cx="6934200" cy="483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54814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normAutofit/>
          </a:bodyPr>
          <a:lstStyle/>
          <a:p>
            <a:pPr>
              <a:defRPr/>
            </a:pPr>
            <a:endParaRPr lang="it-IT"/>
          </a:p>
        </p:txBody>
      </p:sp>
      <p:sp>
        <p:nvSpPr>
          <p:cNvPr id="10243" name="Segnaposto testo 2"/>
          <p:cNvSpPr>
            <a:spLocks noGrp="1"/>
          </p:cNvSpPr>
          <p:nvPr>
            <p:ph type="body" idx="1"/>
          </p:nvPr>
        </p:nvSpPr>
        <p:spPr/>
        <p:txBody>
          <a:bodyPr rtlCol="0">
            <a:normAutofit/>
          </a:bodyPr>
          <a:lstStyle/>
          <a:p>
            <a:pPr>
              <a:defRPr/>
            </a:pPr>
            <a:endParaRPr lang="it-IT" smtClean="0"/>
          </a:p>
        </p:txBody>
      </p:sp>
      <p:sp>
        <p:nvSpPr>
          <p:cNvPr id="16388" name="Segnaposto numero diapositiva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fld id="{724A53DF-FA33-4074-89CD-2BB0BEAE0299}" type="slidenum">
              <a:rPr lang="it-IT" altLang="en-US" sz="1200">
                <a:latin typeface="Arial" pitchFamily="34" charset="0"/>
                <a:cs typeface="Arial" pitchFamily="34" charset="0"/>
              </a:rPr>
              <a:pPr eaLnBrk="1" fontAlgn="base" hangingPunct="1">
                <a:spcBef>
                  <a:spcPct val="0"/>
                </a:spcBef>
                <a:spcAft>
                  <a:spcPct val="0"/>
                </a:spcAft>
                <a:buFontTx/>
                <a:buNone/>
              </a:pPr>
              <a:t>5</a:t>
            </a:fld>
            <a:endParaRPr lang="it-IT" altLang="en-US" sz="1200">
              <a:latin typeface="Arial" pitchFamily="34" charset="0"/>
              <a:cs typeface="Arial" pitchFamily="34" charset="0"/>
            </a:endParaRPr>
          </a:p>
        </p:txBody>
      </p:sp>
      <p:pic>
        <p:nvPicPr>
          <p:cNvPr id="16389" name="Picture 2" descr="C:\Users\Leonardo\Pictures\kenya\DSCN734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1" y="1292225"/>
            <a:ext cx="7440613" cy="482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Rettangolo 5"/>
          <p:cNvSpPr>
            <a:spLocks noChangeArrowheads="1"/>
          </p:cNvSpPr>
          <p:nvPr/>
        </p:nvSpPr>
        <p:spPr bwMode="auto">
          <a:xfrm>
            <a:off x="2855914" y="214313"/>
            <a:ext cx="73437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it-IT" altLang="it-IT"/>
              <a:t>Il dividendo sociale della globalizzazione</a:t>
            </a:r>
          </a:p>
        </p:txBody>
      </p:sp>
    </p:spTree>
    <p:extLst>
      <p:ext uri="{BB962C8B-B14F-4D97-AF65-F5344CB8AC3E}">
        <p14:creationId xmlns:p14="http://schemas.microsoft.com/office/powerpoint/2010/main" val="233176271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defRPr/>
            </a:pPr>
            <a:r>
              <a:rPr lang="it-IT" b="1" dirty="0" smtClean="0"/>
              <a:t>Perché è razionale ed importante lavorare per gli ultimi</a:t>
            </a:r>
            <a:endParaRPr lang="it-IT" b="1" dirty="0"/>
          </a:p>
        </p:txBody>
      </p:sp>
      <p:sp>
        <p:nvSpPr>
          <p:cNvPr id="3" name="Segnaposto contenuto 2"/>
          <p:cNvSpPr>
            <a:spLocks noGrp="1"/>
          </p:cNvSpPr>
          <p:nvPr>
            <p:ph idx="1"/>
          </p:nvPr>
        </p:nvSpPr>
        <p:spPr>
          <a:xfrm>
            <a:off x="1644650" y="1282700"/>
            <a:ext cx="9036050" cy="5386388"/>
          </a:xfrm>
        </p:spPr>
        <p:txBody>
          <a:bodyPr>
            <a:normAutofit fontScale="92500" lnSpcReduction="10000"/>
          </a:bodyPr>
          <a:lstStyle/>
          <a:p>
            <a:pPr marL="0" indent="0">
              <a:buNone/>
              <a:defRPr/>
            </a:pPr>
            <a:endParaRPr lang="it-IT" dirty="0" smtClean="0"/>
          </a:p>
          <a:p>
            <a:pPr>
              <a:buFont typeface="Arial" charset="0"/>
              <a:buChar char="•"/>
              <a:defRPr/>
            </a:pPr>
            <a:endParaRPr lang="it-IT" dirty="0" smtClean="0"/>
          </a:p>
          <a:p>
            <a:pPr>
              <a:buFont typeface="Arial" charset="0"/>
              <a:buChar char="•"/>
              <a:defRPr/>
            </a:pPr>
            <a:endParaRPr lang="it-IT" dirty="0" smtClean="0"/>
          </a:p>
          <a:p>
            <a:pPr>
              <a:buFont typeface="Arial" charset="0"/>
              <a:buChar char="•"/>
              <a:defRPr/>
            </a:pPr>
            <a:endParaRPr lang="it-IT" dirty="0" smtClean="0"/>
          </a:p>
          <a:p>
            <a:pPr>
              <a:buFont typeface="Arial" charset="0"/>
              <a:buChar char="•"/>
              <a:defRPr/>
            </a:pPr>
            <a:endParaRPr lang="it-IT" dirty="0"/>
          </a:p>
          <a:p>
            <a:pPr>
              <a:buFont typeface="Arial" charset="0"/>
              <a:buChar char="•"/>
              <a:defRPr/>
            </a:pPr>
            <a:endParaRPr lang="it-IT" dirty="0" smtClean="0"/>
          </a:p>
          <a:p>
            <a:pPr>
              <a:buFont typeface="Arial" charset="0"/>
              <a:buChar char="•"/>
              <a:defRPr/>
            </a:pPr>
            <a:endParaRPr lang="it-IT" dirty="0" smtClean="0"/>
          </a:p>
          <a:p>
            <a:pPr>
              <a:buFont typeface="Arial" charset="0"/>
              <a:buChar char="•"/>
              <a:defRPr/>
            </a:pPr>
            <a:endParaRPr lang="it-IT" dirty="0"/>
          </a:p>
          <a:p>
            <a:pPr>
              <a:buFont typeface="Arial" charset="0"/>
              <a:buChar char="•"/>
              <a:defRPr/>
            </a:pPr>
            <a:endParaRPr lang="it-IT" dirty="0" smtClean="0"/>
          </a:p>
          <a:p>
            <a:pPr>
              <a:buFont typeface="Arial" charset="0"/>
              <a:buChar char="•"/>
              <a:defRPr/>
            </a:pPr>
            <a:r>
              <a:rPr lang="it-IT" sz="4300" dirty="0"/>
              <a:t>...per promuovere la convergenza nella </a:t>
            </a:r>
            <a:r>
              <a:rPr lang="it-IT" sz="4300"/>
              <a:t>direzione giusta!</a:t>
            </a:r>
            <a:endParaRPr lang="it-IT" sz="4300" dirty="0"/>
          </a:p>
        </p:txBody>
      </p:sp>
      <p:sp>
        <p:nvSpPr>
          <p:cNvPr id="4" name="Freccia circolare a destra 3"/>
          <p:cNvSpPr/>
          <p:nvPr/>
        </p:nvSpPr>
        <p:spPr>
          <a:xfrm>
            <a:off x="3648075" y="2852738"/>
            <a:ext cx="719138" cy="1835150"/>
          </a:xfrm>
          <a:prstGeom prst="curved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schemeClr val="tx1"/>
              </a:solidFill>
            </a:endParaRPr>
          </a:p>
        </p:txBody>
      </p:sp>
      <p:sp>
        <p:nvSpPr>
          <p:cNvPr id="18437" name="CasellaDiTesto 4"/>
          <p:cNvSpPr txBox="1">
            <a:spLocks noChangeArrowheads="1"/>
          </p:cNvSpPr>
          <p:nvPr/>
        </p:nvSpPr>
        <p:spPr bwMode="auto">
          <a:xfrm>
            <a:off x="5094288" y="2111376"/>
            <a:ext cx="16557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it-IT" altLang="it-IT" sz="3600"/>
              <a:t>RICH</a:t>
            </a:r>
          </a:p>
        </p:txBody>
      </p:sp>
      <p:sp>
        <p:nvSpPr>
          <p:cNvPr id="18438" name="CasellaDiTesto 5"/>
          <p:cNvSpPr txBox="1">
            <a:spLocks noChangeArrowheads="1"/>
          </p:cNvSpPr>
          <p:nvPr/>
        </p:nvSpPr>
        <p:spPr bwMode="auto">
          <a:xfrm>
            <a:off x="5094289" y="4687888"/>
            <a:ext cx="12858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it-IT" altLang="it-IT" sz="3600"/>
              <a:t>POOR</a:t>
            </a:r>
          </a:p>
        </p:txBody>
      </p:sp>
      <p:sp>
        <p:nvSpPr>
          <p:cNvPr id="8" name="Freccia circolare a destra 7"/>
          <p:cNvSpPr/>
          <p:nvPr/>
        </p:nvSpPr>
        <p:spPr>
          <a:xfrm rot="10800000">
            <a:off x="6753226" y="2843214"/>
            <a:ext cx="1020763" cy="164782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schemeClr val="tx1"/>
              </a:solidFill>
            </a:endParaRPr>
          </a:p>
        </p:txBody>
      </p:sp>
      <p:sp>
        <p:nvSpPr>
          <p:cNvPr id="18440" name="CasellaDiTesto 8"/>
          <p:cNvSpPr txBox="1">
            <a:spLocks noChangeArrowheads="1"/>
          </p:cNvSpPr>
          <p:nvPr/>
        </p:nvSpPr>
        <p:spPr bwMode="auto">
          <a:xfrm>
            <a:off x="3503614" y="2747964"/>
            <a:ext cx="1368425"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it-IT" altLang="it-IT" sz="12000"/>
              <a:t>X</a:t>
            </a:r>
          </a:p>
        </p:txBody>
      </p:sp>
    </p:spTree>
    <p:extLst>
      <p:ext uri="{BB962C8B-B14F-4D97-AF65-F5344CB8AC3E}">
        <p14:creationId xmlns:p14="http://schemas.microsoft.com/office/powerpoint/2010/main" val="94188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olo 1"/>
          <p:cNvSpPr>
            <a:spLocks noGrp="1"/>
          </p:cNvSpPr>
          <p:nvPr>
            <p:ph type="title"/>
          </p:nvPr>
        </p:nvSpPr>
        <p:spPr/>
        <p:txBody>
          <a:bodyPr>
            <a:normAutofit/>
          </a:bodyPr>
          <a:lstStyle/>
          <a:p>
            <a:r>
              <a:rPr lang="it-IT" altLang="it-IT" smtClean="0"/>
              <a:t>7 punti Oxfam contro global inequality</a:t>
            </a:r>
          </a:p>
        </p:txBody>
      </p:sp>
      <p:sp>
        <p:nvSpPr>
          <p:cNvPr id="15363" name="Segnaposto contenuto 2"/>
          <p:cNvSpPr>
            <a:spLocks noGrp="1"/>
          </p:cNvSpPr>
          <p:nvPr>
            <p:ph idx="1"/>
          </p:nvPr>
        </p:nvSpPr>
        <p:spPr/>
        <p:txBody>
          <a:bodyPr>
            <a:normAutofit/>
          </a:bodyPr>
          <a:lstStyle/>
          <a:p>
            <a:r>
              <a:rPr lang="it-IT" altLang="it-IT" sz="2400" b="1"/>
              <a:t>Clamp down on tax dodging </a:t>
            </a:r>
            <a:r>
              <a:rPr lang="it-IT" altLang="it-IT" sz="2400"/>
              <a:t>by corporations and rich individuals</a:t>
            </a:r>
          </a:p>
          <a:p>
            <a:r>
              <a:rPr lang="it-IT" altLang="it-IT" sz="2400" b="1"/>
              <a:t>Invest in universal, free public services </a:t>
            </a:r>
            <a:r>
              <a:rPr lang="it-IT" altLang="it-IT" sz="2400"/>
              <a:t>such as health and education</a:t>
            </a:r>
          </a:p>
          <a:p>
            <a:r>
              <a:rPr lang="it-IT" altLang="it-IT" sz="2400" b="1"/>
              <a:t>Share the tax burden fairly</a:t>
            </a:r>
            <a:r>
              <a:rPr lang="it-IT" altLang="it-IT" sz="2400"/>
              <a:t>, shifting taxation from labour and consumption towards    capital and wealth</a:t>
            </a:r>
          </a:p>
          <a:p>
            <a:r>
              <a:rPr lang="it-IT" altLang="it-IT" sz="2400" b="1"/>
              <a:t>Introduce minimum wages</a:t>
            </a:r>
            <a:r>
              <a:rPr lang="it-IT" altLang="it-IT" sz="2400"/>
              <a:t> and move towards a living wage for all workers</a:t>
            </a:r>
          </a:p>
          <a:p>
            <a:r>
              <a:rPr lang="it-IT" altLang="it-IT" sz="2400" b="1"/>
              <a:t>Introduce equal pay legislation</a:t>
            </a:r>
            <a:r>
              <a:rPr lang="it-IT" altLang="it-IT" sz="2400"/>
              <a:t> and promote economic policies to give women a fair deal</a:t>
            </a:r>
          </a:p>
          <a:p>
            <a:r>
              <a:rPr lang="it-IT" altLang="it-IT" sz="2400" b="1"/>
              <a:t>Ensure adequate safety-nets</a:t>
            </a:r>
            <a:r>
              <a:rPr lang="it-IT" altLang="it-IT" sz="2400"/>
              <a:t> for the poorest, including a minimum income guarantee</a:t>
            </a:r>
          </a:p>
          <a:p>
            <a:r>
              <a:rPr lang="it-IT" altLang="it-IT" sz="2400" b="1"/>
              <a:t>Agree a global goal</a:t>
            </a:r>
            <a:r>
              <a:rPr lang="it-IT" altLang="it-IT" sz="2400"/>
              <a:t> to tackle inequality.</a:t>
            </a:r>
          </a:p>
          <a:p>
            <a:endParaRPr lang="it-IT" altLang="it-IT" smtClean="0"/>
          </a:p>
        </p:txBody>
      </p:sp>
    </p:spTree>
    <p:extLst>
      <p:ext uri="{BB962C8B-B14F-4D97-AF65-F5344CB8AC3E}">
        <p14:creationId xmlns:p14="http://schemas.microsoft.com/office/powerpoint/2010/main" val="1850757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2 4"/>
          <p:cNvCxnSpPr/>
          <p:nvPr/>
        </p:nvCxnSpPr>
        <p:spPr>
          <a:xfrm flipH="1" flipV="1">
            <a:off x="4673601" y="1700213"/>
            <a:ext cx="485775" cy="36036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 name="Connettore 2 8"/>
          <p:cNvCxnSpPr>
            <a:endCxn id="75786" idx="0"/>
          </p:cNvCxnSpPr>
          <p:nvPr/>
        </p:nvCxnSpPr>
        <p:spPr>
          <a:xfrm>
            <a:off x="5880101" y="2924176"/>
            <a:ext cx="36513" cy="3241675"/>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75780" name="Picture 99" descr="C:\Documents and Settings\rocco\Impostazioni locali\Temporary Internet Files\Content.IE5\6HLIOQVT\MC90029793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6384132" y="2564607"/>
            <a:ext cx="1008063"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1" name="CasellaDiTesto 16"/>
          <p:cNvSpPr txBox="1">
            <a:spLocks noChangeArrowheads="1"/>
          </p:cNvSpPr>
          <p:nvPr/>
        </p:nvSpPr>
        <p:spPr bwMode="auto">
          <a:xfrm>
            <a:off x="4872038" y="1773239"/>
            <a:ext cx="1871662"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it-IT" altLang="it-IT" sz="1800"/>
              <a:t>Impresa massimizzatrice</a:t>
            </a:r>
          </a:p>
          <a:p>
            <a:pPr algn="ctr" eaLnBrk="1" hangingPunct="1">
              <a:spcBef>
                <a:spcPct val="0"/>
              </a:spcBef>
              <a:buFontTx/>
              <a:buNone/>
            </a:pPr>
            <a:r>
              <a:rPr lang="it-IT" altLang="it-IT" sz="1800"/>
              <a:t>di profitto</a:t>
            </a:r>
          </a:p>
        </p:txBody>
      </p:sp>
      <p:sp>
        <p:nvSpPr>
          <p:cNvPr id="75782" name="CasellaDiTesto 17"/>
          <p:cNvSpPr txBox="1">
            <a:spLocks noChangeArrowheads="1"/>
          </p:cNvSpPr>
          <p:nvPr/>
        </p:nvSpPr>
        <p:spPr bwMode="auto">
          <a:xfrm>
            <a:off x="3214688" y="1412876"/>
            <a:ext cx="15859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it-IT" altLang="it-IT" sz="2800">
                <a:solidFill>
                  <a:srgbClr val="FF0000"/>
                </a:solidFill>
              </a:rPr>
              <a:t>Azionisti</a:t>
            </a:r>
          </a:p>
        </p:txBody>
      </p:sp>
      <p:sp>
        <p:nvSpPr>
          <p:cNvPr id="75783" name="CasellaDiTesto 18"/>
          <p:cNvSpPr txBox="1">
            <a:spLocks noChangeArrowheads="1"/>
          </p:cNvSpPr>
          <p:nvPr/>
        </p:nvSpPr>
        <p:spPr bwMode="auto">
          <a:xfrm>
            <a:off x="6888164" y="1557338"/>
            <a:ext cx="11525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it-IT" altLang="it-IT" sz="1800"/>
              <a:t>Lavoratori</a:t>
            </a:r>
          </a:p>
        </p:txBody>
      </p:sp>
      <p:sp>
        <p:nvSpPr>
          <p:cNvPr id="75784" name="CasellaDiTesto 19"/>
          <p:cNvSpPr txBox="1">
            <a:spLocks noChangeArrowheads="1"/>
          </p:cNvSpPr>
          <p:nvPr/>
        </p:nvSpPr>
        <p:spPr bwMode="auto">
          <a:xfrm>
            <a:off x="3432176" y="2565400"/>
            <a:ext cx="14398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it-IT" altLang="it-IT" sz="1800"/>
              <a:t>Consumatori </a:t>
            </a:r>
          </a:p>
        </p:txBody>
      </p:sp>
      <p:sp>
        <p:nvSpPr>
          <p:cNvPr id="75785" name="CasellaDiTesto 20"/>
          <p:cNvSpPr txBox="1">
            <a:spLocks noChangeArrowheads="1"/>
          </p:cNvSpPr>
          <p:nvPr/>
        </p:nvSpPr>
        <p:spPr bwMode="auto">
          <a:xfrm>
            <a:off x="7175501" y="2276476"/>
            <a:ext cx="11525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it-IT" altLang="it-IT" sz="1800"/>
              <a:t>Comunità Locali</a:t>
            </a:r>
          </a:p>
        </p:txBody>
      </p:sp>
      <p:sp>
        <p:nvSpPr>
          <p:cNvPr id="75786" name="CasellaDiTesto 21"/>
          <p:cNvSpPr txBox="1">
            <a:spLocks noChangeArrowheads="1"/>
          </p:cNvSpPr>
          <p:nvPr/>
        </p:nvSpPr>
        <p:spPr bwMode="auto">
          <a:xfrm>
            <a:off x="3935413" y="6165851"/>
            <a:ext cx="3960812" cy="646113"/>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it-IT" altLang="it-IT" sz="1800"/>
              <a:t>Ottimo Sociale per Lavoratori, Azionisti, Consumatori e Comunità Locali</a:t>
            </a:r>
          </a:p>
        </p:txBody>
      </p:sp>
      <p:sp>
        <p:nvSpPr>
          <p:cNvPr id="75787" name="CasellaDiTesto 22"/>
          <p:cNvSpPr txBox="1">
            <a:spLocks noChangeArrowheads="1"/>
          </p:cNvSpPr>
          <p:nvPr/>
        </p:nvSpPr>
        <p:spPr bwMode="auto">
          <a:xfrm>
            <a:off x="7824788" y="3213101"/>
            <a:ext cx="2698750" cy="646113"/>
          </a:xfrm>
          <a:prstGeom prst="rect">
            <a:avLst/>
          </a:prstGeom>
          <a:noFill/>
          <a:ln w="38100">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it-IT" altLang="it-IT" sz="1800"/>
              <a:t>Concorrenza</a:t>
            </a:r>
          </a:p>
          <a:p>
            <a:pPr algn="ctr" eaLnBrk="1" hangingPunct="1">
              <a:spcBef>
                <a:spcPct val="0"/>
              </a:spcBef>
              <a:buFontTx/>
              <a:buNone/>
            </a:pPr>
            <a:r>
              <a:rPr lang="it-IT" altLang="it-IT" sz="1800"/>
              <a:t>(mano invisibile)</a:t>
            </a:r>
          </a:p>
        </p:txBody>
      </p:sp>
      <p:sp>
        <p:nvSpPr>
          <p:cNvPr id="75788" name="CasellaDiTesto 23"/>
          <p:cNvSpPr txBox="1">
            <a:spLocks noChangeArrowheads="1"/>
          </p:cNvSpPr>
          <p:nvPr/>
        </p:nvSpPr>
        <p:spPr bwMode="auto">
          <a:xfrm>
            <a:off x="7824788" y="4149725"/>
            <a:ext cx="2698750" cy="1200150"/>
          </a:xfrm>
          <a:prstGeom prst="rect">
            <a:avLst/>
          </a:prstGeom>
          <a:noFill/>
          <a:ln w="38100">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it-IT" altLang="it-IT" sz="1800"/>
              <a:t>Istituzioni benevolenti, perfettamente informate e indipendenti</a:t>
            </a:r>
          </a:p>
          <a:p>
            <a:pPr algn="ctr" eaLnBrk="1" hangingPunct="1">
              <a:spcBef>
                <a:spcPct val="0"/>
              </a:spcBef>
              <a:buFontTx/>
              <a:buNone/>
            </a:pPr>
            <a:r>
              <a:rPr lang="it-IT" altLang="it-IT" sz="1800"/>
              <a:t>(mano pubblica)</a:t>
            </a:r>
          </a:p>
        </p:txBody>
      </p:sp>
      <p:sp>
        <p:nvSpPr>
          <p:cNvPr id="75790" name="Text Box 2"/>
          <p:cNvSpPr txBox="1">
            <a:spLocks noChangeArrowheads="1"/>
          </p:cNvSpPr>
          <p:nvPr/>
        </p:nvSpPr>
        <p:spPr bwMode="auto">
          <a:xfrm>
            <a:off x="1524000" y="828675"/>
            <a:ext cx="9144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50000"/>
              </a:spcBef>
              <a:buFontTx/>
              <a:buNone/>
            </a:pPr>
            <a:r>
              <a:rPr lang="it-IT" altLang="it-IT" b="1">
                <a:solidFill>
                  <a:srgbClr val="0070C0"/>
                </a:solidFill>
              </a:rPr>
              <a:t>Il modello riduzionista</a:t>
            </a:r>
          </a:p>
        </p:txBody>
      </p:sp>
      <p:cxnSp>
        <p:nvCxnSpPr>
          <p:cNvPr id="30" name="Connettore 2 29"/>
          <p:cNvCxnSpPr/>
          <p:nvPr/>
        </p:nvCxnSpPr>
        <p:spPr>
          <a:xfrm flipH="1">
            <a:off x="4800601" y="2565400"/>
            <a:ext cx="341313" cy="1841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flipV="1">
            <a:off x="6527800" y="1844675"/>
            <a:ext cx="431800" cy="2159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4" name="Connettore 2 33"/>
          <p:cNvCxnSpPr/>
          <p:nvPr/>
        </p:nvCxnSpPr>
        <p:spPr>
          <a:xfrm>
            <a:off x="6600825" y="2492376"/>
            <a:ext cx="719138" cy="14446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75794" name="Picture 99" descr="C:\Documents and Settings\rocco\Impostazioni locali\Temporary Internet Files\Content.IE5\6HLIOQVT\MC90029793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6384132" y="3717132"/>
            <a:ext cx="1008063"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Ovale 37"/>
          <p:cNvSpPr/>
          <p:nvPr/>
        </p:nvSpPr>
        <p:spPr>
          <a:xfrm>
            <a:off x="5087939" y="1773238"/>
            <a:ext cx="1584325" cy="1079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Tree>
    <p:extLst>
      <p:ext uri="{BB962C8B-B14F-4D97-AF65-F5344CB8AC3E}">
        <p14:creationId xmlns:p14="http://schemas.microsoft.com/office/powerpoint/2010/main" val="2183004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2 4"/>
          <p:cNvCxnSpPr/>
          <p:nvPr/>
        </p:nvCxnSpPr>
        <p:spPr>
          <a:xfrm flipH="1" flipV="1">
            <a:off x="4151314" y="1628775"/>
            <a:ext cx="720725" cy="2159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81923" name="CasellaDiTesto 16"/>
          <p:cNvSpPr txBox="1">
            <a:spLocks noChangeArrowheads="1"/>
          </p:cNvSpPr>
          <p:nvPr/>
        </p:nvSpPr>
        <p:spPr bwMode="auto">
          <a:xfrm>
            <a:off x="4583113" y="1700214"/>
            <a:ext cx="2952750" cy="104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lnSpc>
                <a:spcPct val="115000"/>
              </a:lnSpc>
              <a:spcBef>
                <a:spcPct val="0"/>
              </a:spcBef>
              <a:buFontTx/>
              <a:buNone/>
            </a:pPr>
            <a:r>
              <a:rPr lang="it-IT" altLang="it-IT" sz="1800">
                <a:solidFill>
                  <a:srgbClr val="FF0000"/>
                </a:solidFill>
              </a:rPr>
              <a:t>Impresa multi-Stakeholder (cooperativa, etica, soc. resp.)</a:t>
            </a:r>
          </a:p>
        </p:txBody>
      </p:sp>
      <p:sp>
        <p:nvSpPr>
          <p:cNvPr id="81924" name="CasellaDiTesto 17"/>
          <p:cNvSpPr txBox="1">
            <a:spLocks noChangeArrowheads="1"/>
          </p:cNvSpPr>
          <p:nvPr/>
        </p:nvSpPr>
        <p:spPr bwMode="auto">
          <a:xfrm>
            <a:off x="3143251" y="1412875"/>
            <a:ext cx="10080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it-IT" altLang="it-IT" sz="1800">
                <a:solidFill>
                  <a:srgbClr val="FF0000"/>
                </a:solidFill>
              </a:rPr>
              <a:t>Azionisti</a:t>
            </a:r>
          </a:p>
        </p:txBody>
      </p:sp>
      <p:sp>
        <p:nvSpPr>
          <p:cNvPr id="81925" name="CasellaDiTesto 18"/>
          <p:cNvSpPr txBox="1">
            <a:spLocks noChangeArrowheads="1"/>
          </p:cNvSpPr>
          <p:nvPr/>
        </p:nvSpPr>
        <p:spPr bwMode="auto">
          <a:xfrm>
            <a:off x="7896226" y="1341438"/>
            <a:ext cx="11525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it-IT" altLang="it-IT" sz="1800">
                <a:solidFill>
                  <a:srgbClr val="FF0000"/>
                </a:solidFill>
              </a:rPr>
              <a:t>Lavoratori</a:t>
            </a:r>
          </a:p>
        </p:txBody>
      </p:sp>
      <p:sp>
        <p:nvSpPr>
          <p:cNvPr id="81926" name="CasellaDiTesto 19"/>
          <p:cNvSpPr txBox="1">
            <a:spLocks noChangeArrowheads="1"/>
          </p:cNvSpPr>
          <p:nvPr/>
        </p:nvSpPr>
        <p:spPr bwMode="auto">
          <a:xfrm>
            <a:off x="3000376" y="2636839"/>
            <a:ext cx="14398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it-IT" altLang="it-IT" sz="1800">
                <a:solidFill>
                  <a:srgbClr val="FF0000"/>
                </a:solidFill>
              </a:rPr>
              <a:t>Consumatori </a:t>
            </a:r>
          </a:p>
        </p:txBody>
      </p:sp>
      <p:sp>
        <p:nvSpPr>
          <p:cNvPr id="81927" name="CasellaDiTesto 20"/>
          <p:cNvSpPr txBox="1">
            <a:spLocks noChangeArrowheads="1"/>
          </p:cNvSpPr>
          <p:nvPr/>
        </p:nvSpPr>
        <p:spPr bwMode="auto">
          <a:xfrm>
            <a:off x="7896226" y="2276476"/>
            <a:ext cx="11525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it-IT" altLang="it-IT" sz="1800">
                <a:solidFill>
                  <a:srgbClr val="FF0000"/>
                </a:solidFill>
              </a:rPr>
              <a:t>Comunità Locali</a:t>
            </a:r>
          </a:p>
        </p:txBody>
      </p:sp>
      <p:sp>
        <p:nvSpPr>
          <p:cNvPr id="81928" name="CasellaDiTesto 21"/>
          <p:cNvSpPr txBox="1">
            <a:spLocks noChangeArrowheads="1"/>
          </p:cNvSpPr>
          <p:nvPr/>
        </p:nvSpPr>
        <p:spPr bwMode="auto">
          <a:xfrm>
            <a:off x="3287714" y="6443664"/>
            <a:ext cx="5545137" cy="369887"/>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it-IT" altLang="it-IT" sz="1800"/>
              <a:t>Bene Comune</a:t>
            </a:r>
            <a:endParaRPr lang="it-IT" altLang="it-IT" sz="1800">
              <a:ea typeface="Calibri" pitchFamily="34" charset="0"/>
              <a:cs typeface="Times New Roman" pitchFamily="18" charset="0"/>
            </a:endParaRPr>
          </a:p>
        </p:txBody>
      </p:sp>
      <p:sp>
        <p:nvSpPr>
          <p:cNvPr id="81929" name="CasellaDiTesto 22"/>
          <p:cNvSpPr txBox="1">
            <a:spLocks noChangeArrowheads="1"/>
          </p:cNvSpPr>
          <p:nvPr/>
        </p:nvSpPr>
        <p:spPr bwMode="auto">
          <a:xfrm>
            <a:off x="7896226" y="2997201"/>
            <a:ext cx="2771775" cy="646113"/>
          </a:xfrm>
          <a:prstGeom prst="rect">
            <a:avLst/>
          </a:prstGeom>
          <a:noFill/>
          <a:ln w="19050">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it-IT" altLang="it-IT" sz="1800"/>
              <a:t>Concorrenza produce risultati sociali con voto p.</a:t>
            </a:r>
          </a:p>
        </p:txBody>
      </p:sp>
      <p:sp>
        <p:nvSpPr>
          <p:cNvPr id="81930" name="CasellaDiTesto 23"/>
          <p:cNvSpPr txBox="1">
            <a:spLocks noChangeArrowheads="1"/>
          </p:cNvSpPr>
          <p:nvPr/>
        </p:nvSpPr>
        <p:spPr bwMode="auto">
          <a:xfrm>
            <a:off x="7896226" y="3573463"/>
            <a:ext cx="2771775" cy="1200150"/>
          </a:xfrm>
          <a:prstGeom prst="rect">
            <a:avLst/>
          </a:prstGeom>
          <a:noFill/>
          <a:ln w="19050">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it-IT" altLang="it-IT" sz="1800"/>
              <a:t>Consumatori e imprese SR producono capitale sociale e migliori regole e istituzioni</a:t>
            </a:r>
            <a:endParaRPr lang="it-IT" altLang="it-IT" sz="1800">
              <a:ea typeface="Calibri" pitchFamily="34" charset="0"/>
              <a:cs typeface="Times New Roman" pitchFamily="18" charset="0"/>
            </a:endParaRPr>
          </a:p>
        </p:txBody>
      </p:sp>
      <p:sp>
        <p:nvSpPr>
          <p:cNvPr id="81931" name="CasellaDiTesto 24"/>
          <p:cNvSpPr txBox="1">
            <a:spLocks noChangeArrowheads="1"/>
          </p:cNvSpPr>
          <p:nvPr/>
        </p:nvSpPr>
        <p:spPr bwMode="auto">
          <a:xfrm>
            <a:off x="7896226" y="4892676"/>
            <a:ext cx="2771775" cy="646113"/>
          </a:xfrm>
          <a:prstGeom prst="rect">
            <a:avLst/>
          </a:prstGeom>
          <a:noFill/>
          <a:ln w="19050">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it-IT" altLang="it-IT" sz="1800"/>
              <a:t>Reputazione </a:t>
            </a:r>
            <a:r>
              <a:rPr lang="it-IT" altLang="it-IT" sz="1800">
                <a:ea typeface="Calibri" pitchFamily="34" charset="0"/>
                <a:cs typeface="Times New Roman" pitchFamily="18" charset="0"/>
              </a:rPr>
              <a:t>agevolata da responsabilità sociale</a:t>
            </a:r>
            <a:endParaRPr lang="it-IT" altLang="it-IT" sz="1800"/>
          </a:p>
        </p:txBody>
      </p:sp>
      <p:sp>
        <p:nvSpPr>
          <p:cNvPr id="81932" name="Text Box 2"/>
          <p:cNvSpPr txBox="1">
            <a:spLocks noChangeArrowheads="1"/>
          </p:cNvSpPr>
          <p:nvPr/>
        </p:nvSpPr>
        <p:spPr bwMode="auto">
          <a:xfrm>
            <a:off x="1487488" y="479426"/>
            <a:ext cx="9144001"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50000"/>
              </a:spcBef>
              <a:buFontTx/>
              <a:buNone/>
            </a:pPr>
            <a:r>
              <a:rPr lang="it-IT" altLang="it-IT" b="1">
                <a:solidFill>
                  <a:srgbClr val="0070C0"/>
                </a:solidFill>
              </a:rPr>
              <a:t>Come dovrebbe funzionare: la rivoluzione copernicana dell’Economia civile</a:t>
            </a:r>
          </a:p>
        </p:txBody>
      </p:sp>
      <p:cxnSp>
        <p:nvCxnSpPr>
          <p:cNvPr id="30" name="Connettore 2 29"/>
          <p:cNvCxnSpPr/>
          <p:nvPr/>
        </p:nvCxnSpPr>
        <p:spPr>
          <a:xfrm flipH="1">
            <a:off x="4295776" y="2349500"/>
            <a:ext cx="576263" cy="4000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flipV="1">
            <a:off x="7319963" y="1557339"/>
            <a:ext cx="576262" cy="28733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4" name="Connettore 2 33"/>
          <p:cNvCxnSpPr/>
          <p:nvPr/>
        </p:nvCxnSpPr>
        <p:spPr>
          <a:xfrm>
            <a:off x="7319964" y="2276475"/>
            <a:ext cx="720725" cy="2159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81936" name="CasellaDiTesto 25"/>
          <p:cNvSpPr txBox="1">
            <a:spLocks noChangeArrowheads="1"/>
          </p:cNvSpPr>
          <p:nvPr/>
        </p:nvSpPr>
        <p:spPr bwMode="auto">
          <a:xfrm>
            <a:off x="1524000" y="3573464"/>
            <a:ext cx="3348038" cy="1366837"/>
          </a:xfrm>
          <a:prstGeom prst="rect">
            <a:avLst/>
          </a:prstGeom>
          <a:noFill/>
          <a:ln w="381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lnSpc>
                <a:spcPct val="115000"/>
              </a:lnSpc>
              <a:spcBef>
                <a:spcPct val="0"/>
              </a:spcBef>
              <a:buFontTx/>
              <a:buNone/>
            </a:pPr>
            <a:r>
              <a:rPr lang="it-IT" altLang="it-IT" sz="1800" u="sng">
                <a:solidFill>
                  <a:srgbClr val="FF0000"/>
                </a:solidFill>
                <a:ea typeface="Calibri" pitchFamily="34" charset="0"/>
                <a:cs typeface="Times New Roman" pitchFamily="18" charset="0"/>
              </a:rPr>
              <a:t>Consumattori</a:t>
            </a:r>
          </a:p>
          <a:p>
            <a:pPr algn="ctr" eaLnBrk="1" hangingPunct="1">
              <a:lnSpc>
                <a:spcPct val="115000"/>
              </a:lnSpc>
              <a:spcBef>
                <a:spcPct val="0"/>
              </a:spcBef>
              <a:buFontTx/>
              <a:buNone/>
            </a:pPr>
            <a:r>
              <a:rPr lang="it-IT" altLang="it-IT" sz="1800">
                <a:solidFill>
                  <a:srgbClr val="FF0000"/>
                </a:solidFill>
                <a:ea typeface="Calibri" pitchFamily="34" charset="0"/>
                <a:cs typeface="Times New Roman" pitchFamily="18" charset="0"/>
              </a:rPr>
              <a:t>Cittadini socialmente responsabili che votano col portafoglio</a:t>
            </a:r>
          </a:p>
          <a:p>
            <a:pPr algn="ctr" eaLnBrk="1" hangingPunct="1">
              <a:lnSpc>
                <a:spcPct val="115000"/>
              </a:lnSpc>
              <a:spcBef>
                <a:spcPct val="0"/>
              </a:spcBef>
              <a:buFontTx/>
              <a:buNone/>
            </a:pPr>
            <a:r>
              <a:rPr lang="it-IT" altLang="it-IT" sz="1800">
                <a:solidFill>
                  <a:srgbClr val="FF0000"/>
                </a:solidFill>
                <a:ea typeface="Calibri" pitchFamily="34" charset="0"/>
                <a:cs typeface="Times New Roman" pitchFamily="18" charset="0"/>
              </a:rPr>
              <a:t>per autointeresse lungimirante</a:t>
            </a:r>
          </a:p>
        </p:txBody>
      </p:sp>
      <p:pic>
        <p:nvPicPr>
          <p:cNvPr id="81937" name="Picture 89" descr="C:\Documents and Settings\rocco\Impostazioni locali\Temporary Internet Files\Content.IE5\T558PSHH\MC90019758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3198431">
            <a:off x="4337844" y="2807494"/>
            <a:ext cx="13128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38" name="Picture 89" descr="C:\Documents and Settings\rocco\Impostazioni locali\Temporary Internet Files\Content.IE5\T558PSHH\MC90019758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33938" y="4137026"/>
            <a:ext cx="3206750"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39" name="Picture 89" descr="C:\Documents and Settings\rocco\Impostazioni locali\Temporary Internet Files\Content.IE5\T558PSHH\MC90019758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4438650" y="4041775"/>
            <a:ext cx="3887788"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Callout con freccia a sinistra 36"/>
          <p:cNvSpPr/>
          <p:nvPr/>
        </p:nvSpPr>
        <p:spPr>
          <a:xfrm>
            <a:off x="6383338" y="2997201"/>
            <a:ext cx="4284662" cy="3095625"/>
          </a:xfrm>
          <a:prstGeom prst="leftArrowCallou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45" name="Ovale 44"/>
          <p:cNvSpPr/>
          <p:nvPr/>
        </p:nvSpPr>
        <p:spPr>
          <a:xfrm>
            <a:off x="4727576" y="1557338"/>
            <a:ext cx="2663825" cy="1079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Tree>
    <p:extLst>
      <p:ext uri="{BB962C8B-B14F-4D97-AF65-F5344CB8AC3E}">
        <p14:creationId xmlns:p14="http://schemas.microsoft.com/office/powerpoint/2010/main" val="58112757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1624</Words>
  <Application>Microsoft Office PowerPoint</Application>
  <PresentationFormat>Widescreen</PresentationFormat>
  <Paragraphs>183</Paragraphs>
  <Slides>29</Slides>
  <Notes>21</Notes>
  <HiddenSlides>0</HiddenSlides>
  <MMClips>0</MMClips>
  <ScaleCrop>false</ScaleCrop>
  <HeadingPairs>
    <vt:vector size="8" baseType="variant">
      <vt:variant>
        <vt:lpstr>Caratteri utilizzati</vt:lpstr>
      </vt:variant>
      <vt:variant>
        <vt:i4>6</vt:i4>
      </vt:variant>
      <vt:variant>
        <vt:lpstr>Tema</vt:lpstr>
      </vt:variant>
      <vt:variant>
        <vt:i4>1</vt:i4>
      </vt:variant>
      <vt:variant>
        <vt:lpstr>Server OLE incorporati</vt:lpstr>
      </vt:variant>
      <vt:variant>
        <vt:i4>1</vt:i4>
      </vt:variant>
      <vt:variant>
        <vt:lpstr>Titoli diapositive</vt:lpstr>
      </vt:variant>
      <vt:variant>
        <vt:i4>29</vt:i4>
      </vt:variant>
    </vt:vector>
  </HeadingPairs>
  <TitlesOfParts>
    <vt:vector size="37" baseType="lpstr">
      <vt:lpstr>ＭＳ Ｐゴシック</vt:lpstr>
      <vt:lpstr>Arial</vt:lpstr>
      <vt:lpstr>Calibri</vt:lpstr>
      <vt:lpstr>Calibri Light</vt:lpstr>
      <vt:lpstr>Cambria Math</vt:lpstr>
      <vt:lpstr>Times New Roman</vt:lpstr>
      <vt:lpstr>Tema di Office</vt:lpstr>
      <vt:lpstr>Presentazione</vt:lpstr>
      <vt:lpstr>L’economia sociale e civile</vt:lpstr>
      <vt:lpstr>Progresso tecnologico e progresso umano</vt:lpstr>
      <vt:lpstr>Presentazione standard di PowerPoint</vt:lpstr>
      <vt:lpstr>Perché la democrazia non ha ridotto le diseguaglianze ?</vt:lpstr>
      <vt:lpstr>Presentazione standard di PowerPoint</vt:lpstr>
      <vt:lpstr>Perché è razionale ed importante lavorare per gli ultimi</vt:lpstr>
      <vt:lpstr>7 punti Oxfam contro global inequality</vt:lpstr>
      <vt:lpstr>Presentazione standard di PowerPoint</vt:lpstr>
      <vt:lpstr>Presentazione standard di PowerPoint</vt:lpstr>
      <vt:lpstr>Gli ultimi dati globali Nielsen (28.000 interviste in 56 paesi)</vt:lpstr>
      <vt:lpstr>Il voto nel portafoglio</vt:lpstr>
      <vt:lpstr>Il voto nel portafoglio (2)</vt:lpstr>
      <vt:lpstr>Presentazione standard di PowerPoint</vt:lpstr>
      <vt:lpstr>Presentazione standard di PowerPoint</vt:lpstr>
      <vt:lpstr>Examples of vote with the wallet success: Fair Trade</vt:lpstr>
      <vt:lpstr>Examples of vote with the wallet success: SR investment funds</vt:lpstr>
      <vt:lpstr>Examples of vote with the wallet success: SR investment funds</vt:lpstr>
      <vt:lpstr>La formula del successo del voto col portafoglio</vt:lpstr>
      <vt:lpstr>Ci vogliono «enzimi» che aggreghino volenterosi attraverso InFormAzione e ComunicAzione</vt:lpstr>
      <vt:lpstr>Presentazione standard di PowerPoint</vt:lpstr>
      <vt:lpstr>Behind the brands</vt:lpstr>
      <vt:lpstr>Presentazione standard di PowerPoint</vt:lpstr>
      <vt:lpstr>Effect of the campaign according to Oxfam</vt:lpstr>
      <vt:lpstr>Effect of the campaign according to Oxfam</vt:lpstr>
      <vt:lpstr>1) Premio miglior cash mob 2) Premio miglior video che racconta impresa responsabile 3) Premio miglior progetto creazione valore sostenibile</vt:lpstr>
      <vt:lpstr>Presentazione standard di PowerPoint</vt:lpstr>
      <vt:lpstr>Un principio costituzionale</vt:lpstr>
      <vt:lpstr>Presentazione standard di PowerPoint</vt:lpstr>
      <vt:lpstr>Etica Sgr in numeri: patrimonio gestito e clienti</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L’economia sociale e civile</dc:title>
  <dc:creator>Becchetti</dc:creator>
  <cp:lastModifiedBy>Becchetti</cp:lastModifiedBy>
  <cp:revision>4</cp:revision>
  <dcterms:created xsi:type="dcterms:W3CDTF">2015-04-21T15:39:28Z</dcterms:created>
  <dcterms:modified xsi:type="dcterms:W3CDTF">2015-04-21T17:16:35Z</dcterms:modified>
</cp:coreProperties>
</file>